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8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74B0E-31C5-4908-AEB4-EBE66AEFC483}" type="datetimeFigureOut">
              <a:rPr lang="ru-RU" smtClean="0"/>
              <a:pPr/>
              <a:t>14-03-2025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181F0-F3A4-4CCA-AB21-2F71CF266D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6638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81F0-F3A4-4CCA-AB21-2F71CF266D6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6E6ECA-0E76-EBC1-EE43-C9FBE48C6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847FC78-6A65-DD99-F81A-3FEFDA4741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0298100-50F9-F7A8-8415-4951F4891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A960-225C-4442-99E0-28A156BFA7AD}" type="datetime1">
              <a:rPr lang="ru-RU" smtClean="0"/>
              <a:pPr/>
              <a:t>14-03-2025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CDA5D40-D2D8-3FDE-C497-80EB9161F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ECFD4D9-7C33-625F-8FC8-46D9FE0F0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02FAD-0DDD-480B-8D46-C53EB284D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047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D5CF9C-7BFB-A1FB-F859-AECDAE6DB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D07F049-DFA7-9121-AFFC-DFE4629E6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FCE4458-A65B-0D75-98AA-E924D047B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342B-A55E-4603-811A-8D10B8BCEC3D}" type="datetime1">
              <a:rPr lang="ru-RU" smtClean="0"/>
              <a:pPr/>
              <a:t>14-03-2025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D58C4A7-A338-8AEB-A7D1-C20D51C5C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27E293F-D126-7A6D-E0F3-279E048C3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02FAD-0DDD-480B-8D46-C53EB284D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815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40AAB49-19FA-532D-4818-3C0822EB1B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3B28B6C-85E9-1123-ACDF-992A2DF3A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8D3AF69-A710-98CF-1179-6252AD26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7F62-C9F9-424E-841E-8D01D84965DD}" type="datetime1">
              <a:rPr lang="ru-RU" smtClean="0"/>
              <a:pPr/>
              <a:t>14-03-2025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515CEBA-3787-750C-5476-4772DCF6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EDF047F-1135-C04C-0F55-EBEE5808E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02FAD-0DDD-480B-8D46-C53EB284D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3424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F39ACF-5EE0-2A5B-2BBF-E4FD1D832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13F1F63-F7A0-77E0-8B8C-A44A57CC2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5A6E839-5910-AFC9-C703-683AC98AF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7711-32A0-4103-8F03-F7BE13FE0FBF}" type="datetime1">
              <a:rPr lang="ru-RU" smtClean="0"/>
              <a:pPr/>
              <a:t>14-03-2025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B40D532-FF30-551E-B1B1-AAF749574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6012F2A-1594-0230-AE11-4B81FDEA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02FAD-0DDD-480B-8D46-C53EB284D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4143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91B9CB-8E95-442E-B58A-DF132F8A3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EEF288C-914E-0139-66E7-86E5BDD3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569130F-DF0B-79F8-2FFF-DFDEF4993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ABD4-734C-4F88-80AA-52A3196F959C}" type="datetime1">
              <a:rPr lang="ru-RU" smtClean="0"/>
              <a:pPr/>
              <a:t>14-03-2025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46DAA3E-BB63-C6A0-8012-5F996629D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A645047-DFEC-B331-A701-EE2F7E20D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02FAD-0DDD-480B-8D46-C53EB284D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64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FE90EB-6AAF-AF67-2C6D-FB6A1B065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C9C68C1-85DE-0BB2-D688-A076CBDDB8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A6545F0-3155-26DB-C321-8C4592887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0425786-CAEA-B287-6AAC-B55A198D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2E9E-87C2-48BD-8CF2-227931D974CB}" type="datetime1">
              <a:rPr lang="ru-RU" smtClean="0"/>
              <a:pPr/>
              <a:t>14-03-2025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D6012D6-709A-B1A5-1907-EA9517998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36DCAB6-3E38-2156-F001-456811337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02FAD-0DDD-480B-8D46-C53EB284D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5336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E1D2F4-7B88-9471-4FA5-53AF97A87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279F33C-A739-D52E-8E97-49E70C4FA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315A0E2-1D19-7389-F210-7706C9142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A0F38B6-59E1-A3D0-5B4E-3A61CC9E19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50925C3-2A36-D26D-75B9-E5875A1D71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FB0A8D4-20E2-D5C2-4080-6E3EFABDA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6200-12FC-4368-8739-BC44EAA8407D}" type="datetime1">
              <a:rPr lang="ru-RU" smtClean="0"/>
              <a:pPr/>
              <a:t>14-03-2025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57EA919-1491-9084-005E-84B14A145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241FCD3-4956-8FF7-EFC9-B2EB5B20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02FAD-0DDD-480B-8D46-C53EB284D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5241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85FDC5-9332-AC49-6BAB-D828F5CDC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CD67CEA-FF12-7A77-1765-C67FE3212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1F82-FE57-4E93-A28F-86AE638DF776}" type="datetime1">
              <a:rPr lang="ru-RU" smtClean="0"/>
              <a:pPr/>
              <a:t>14-03-2025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7A68974-59BA-E444-C031-9A35FB381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D7A5037-DC3A-5FA2-BBB3-05805F56B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02FAD-0DDD-480B-8D46-C53EB284D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616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905209B-D7FC-95B1-422A-F549ED31A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768F-B208-418C-9918-6CFCBF0C9A35}" type="datetime1">
              <a:rPr lang="ru-RU" smtClean="0"/>
              <a:pPr/>
              <a:t>14-03-2025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49F41CB-CD98-BB82-5757-18B9F792E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628A55C-1EBA-BBC1-7954-9710755A4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02FAD-0DDD-480B-8D46-C53EB284D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4941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200785-AB76-9BE4-3A1A-99A2CF13A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4A7F3EC-FA65-66DF-BDDB-E0C902E94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E688E50-1FD8-3D70-9BB0-F6209B9D9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A0F407C-3D08-2F15-1F5A-C9D773984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9C3A-6938-4527-91FA-459A490BA1EC}" type="datetime1">
              <a:rPr lang="ru-RU" smtClean="0"/>
              <a:pPr/>
              <a:t>14-03-2025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336DE5E-4A14-8920-4BD2-7F405E202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DB6A99-F03B-CBC9-21B8-5C427EC8F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02FAD-0DDD-480B-8D46-C53EB284D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580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698225-8896-9B30-CE9C-222D988FC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CC934E3-7259-24AB-E6DD-5B088E43B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6183303-94FB-6C45-1C99-3AF90816C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32A048D-F58E-E992-5174-072BA9EBB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D70F-6DA8-4337-ADB6-5B0F63BAD305}" type="datetime1">
              <a:rPr lang="ru-RU" smtClean="0"/>
              <a:pPr/>
              <a:t>14-03-2025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FFCCC40-F3E9-C386-E584-1FDA597D9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4FBFDBF-4035-2B6E-5BB9-14703008D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02FAD-0DDD-480B-8D46-C53EB284D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533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744F02-0A0A-EC05-E67E-F26240AE7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B4CFF54-16B3-754F-25EE-BED187085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76A235B-3B4A-9B07-EA13-0745F3CDF5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88FE8-0F72-4ABD-998F-235D249BFBD1}" type="datetime1">
              <a:rPr lang="ru-RU" smtClean="0"/>
              <a:pPr/>
              <a:t>14-03-2025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697AB47-C22A-AE24-D9D1-AA16F06CE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E83CABC-F4EF-F8B8-9A1A-D39821886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02FAD-0DDD-480B-8D46-C53EB284D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041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F0BDFCC-2CB1-B839-91D9-4D915D314D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4" y="-72428"/>
            <a:ext cx="12315980" cy="6930428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72188648-182D-717C-8B6D-4E27A6DC8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819" y="1656519"/>
            <a:ext cx="11754035" cy="1887167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КЛУБНЫХ ФОРМИРОВАНИЙ КДУ: ОСНОВНЫЕ АСПЕКТЫ. ВЕДЕНИЕ ДОКУМЕНТАЦИИ.</a:t>
            </a:r>
            <a:r>
              <a:rPr lang="ru-R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E4D29916-96C5-60C4-239A-6E2A4EECD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907" y="3121086"/>
            <a:ext cx="5436094" cy="4157843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 ДЕКАБРЯ 2024г. </a:t>
            </a:r>
            <a:endParaRPr lang="ru-RU" sz="18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15000"/>
              </a:lnSpc>
            </a:pPr>
            <a:r>
              <a:rPr lang="ru-RU" sz="1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аспекты деятельности клубного формирования. Разработка Положения о деятельности клубного формировании.</a:t>
            </a:r>
            <a:endParaRPr lang="ru-RU" sz="18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15000"/>
              </a:lnSpc>
            </a:pPr>
            <a:r>
              <a:rPr lang="ru-RU" sz="1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рекомендации по ведению журналов учета работы клубного формирования.</a:t>
            </a:r>
            <a:endParaRPr lang="ru-RU" sz="18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Консультации</a:t>
            </a:r>
            <a:endParaRPr lang="ru-RU" sz="18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0F09E37-B6AE-7F84-8C67-E7535631D989}"/>
              </a:ext>
            </a:extLst>
          </p:cNvPr>
          <p:cNvSpPr txBox="1"/>
          <p:nvPr/>
        </p:nvSpPr>
        <p:spPr>
          <a:xfrm>
            <a:off x="1441141" y="299588"/>
            <a:ext cx="876817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10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Талдомский информационно-методический центр культуры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2B45809-7172-152C-705A-F508FB2FB2A9}"/>
              </a:ext>
            </a:extLst>
          </p:cNvPr>
          <p:cNvSpPr txBox="1"/>
          <p:nvPr/>
        </p:nvSpPr>
        <p:spPr>
          <a:xfrm>
            <a:off x="2746898" y="1154278"/>
            <a:ext cx="6156664" cy="414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СЕМИНАР ДЛЯ СПЕЦИАЛИСТОВ КДУ</a:t>
            </a:r>
          </a:p>
        </p:txBody>
      </p:sp>
      <p:pic>
        <p:nvPicPr>
          <p:cNvPr id="16" name="Рисунок 15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76222CA4-C954-B693-165B-91B6F268D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9330" y="3732089"/>
            <a:ext cx="393577" cy="393577"/>
          </a:xfrm>
          <a:prstGeom prst="rect">
            <a:avLst/>
          </a:prstGeom>
        </p:spPr>
      </p:pic>
      <p:pic>
        <p:nvPicPr>
          <p:cNvPr id="17" name="Рисунок 16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C83932B9-2094-F390-4507-B70146C306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9330" y="4806430"/>
            <a:ext cx="393577" cy="393577"/>
          </a:xfrm>
          <a:prstGeom prst="rect">
            <a:avLst/>
          </a:prstGeom>
        </p:spPr>
      </p:pic>
      <p:pic>
        <p:nvPicPr>
          <p:cNvPr id="18" name="Рисунок 17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4AAE61CF-FC1F-3DA2-C27C-D4B90DD6AF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9329" y="5845890"/>
            <a:ext cx="393577" cy="39357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F667E40-357C-D7D6-5130-B32F65299D64}"/>
              </a:ext>
            </a:extLst>
          </p:cNvPr>
          <p:cNvSpPr txBox="1"/>
          <p:nvPr/>
        </p:nvSpPr>
        <p:spPr>
          <a:xfrm>
            <a:off x="8875902" y="3085792"/>
            <a:ext cx="1493372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ЛЕКТОРЫ</a:t>
            </a:r>
            <a:endParaRPr lang="ru-RU" sz="1600" dirty="0"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90F2234F-7692-6C2B-39A3-ABD6935636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812" y="3740402"/>
            <a:ext cx="1857782" cy="285812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729C7E8-3AC7-D3DB-205B-1452772E69E2}"/>
              </a:ext>
            </a:extLst>
          </p:cNvPr>
          <p:cNvSpPr txBox="1"/>
          <p:nvPr/>
        </p:nvSpPr>
        <p:spPr>
          <a:xfrm>
            <a:off x="7700007" y="5591987"/>
            <a:ext cx="1702589" cy="681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Aft>
                <a:spcPts val="1000"/>
              </a:spcAft>
            </a:pPr>
            <a:r>
              <a:rPr lang="ru-RU" sz="11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Ольга Валерьевна</a:t>
            </a:r>
          </a:p>
          <a:p>
            <a:pPr algn="ctr">
              <a:lnSpc>
                <a:spcPct val="50000"/>
              </a:lnSpc>
              <a:spcAft>
                <a:spcPts val="1000"/>
              </a:spcAft>
            </a:pPr>
            <a:r>
              <a:rPr lang="ru-RU" sz="11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Климачева</a:t>
            </a:r>
          </a:p>
          <a:p>
            <a:pPr algn="ctr">
              <a:lnSpc>
                <a:spcPct val="50000"/>
              </a:lnSpc>
              <a:spcAft>
                <a:spcPts val="1000"/>
              </a:spcAft>
            </a:pP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9150AC6-9204-896A-BED8-DEDB965DF1B8}"/>
              </a:ext>
            </a:extLst>
          </p:cNvPr>
          <p:cNvSpPr txBox="1"/>
          <p:nvPr/>
        </p:nvSpPr>
        <p:spPr>
          <a:xfrm>
            <a:off x="7917366" y="6088726"/>
            <a:ext cx="12678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</a:t>
            </a:r>
          </a:p>
          <a:p>
            <a:pPr algn="ctr"/>
            <a:r>
              <a:rPr lang="ru-RU" sz="9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МБУ ТИМЦК</a:t>
            </a:r>
            <a:endParaRPr lang="ru-RU" sz="9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F29600EA-58E0-2BF3-782D-09AC1CCEF0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576" y="3743017"/>
            <a:ext cx="1857782" cy="285551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2759E10-CA5B-4166-0AF3-C74561542BC2}"/>
              </a:ext>
            </a:extLst>
          </p:cNvPr>
          <p:cNvSpPr txBox="1"/>
          <p:nvPr/>
        </p:nvSpPr>
        <p:spPr>
          <a:xfrm>
            <a:off x="9722264" y="5591986"/>
            <a:ext cx="2050406" cy="681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Aft>
                <a:spcPts val="1000"/>
              </a:spcAft>
            </a:pPr>
            <a:r>
              <a:rPr lang="ru-RU" sz="11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Людмила Валерьевна</a:t>
            </a:r>
          </a:p>
          <a:p>
            <a:pPr algn="ctr">
              <a:lnSpc>
                <a:spcPct val="50000"/>
              </a:lnSpc>
              <a:spcAft>
                <a:spcPts val="1000"/>
              </a:spcAft>
            </a:pPr>
            <a:r>
              <a:rPr lang="ru-RU" sz="1100" b="1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Куташ</a:t>
            </a:r>
            <a:endParaRPr lang="ru-RU" sz="11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50000"/>
              </a:lnSpc>
              <a:spcAft>
                <a:spcPts val="1000"/>
              </a:spcAft>
            </a:pP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B87CF085-205D-88A6-EE53-DFFC1DEFEFA8}"/>
              </a:ext>
            </a:extLst>
          </p:cNvPr>
          <p:cNvSpPr txBox="1"/>
          <p:nvPr/>
        </p:nvSpPr>
        <p:spPr>
          <a:xfrm>
            <a:off x="9818576" y="6043311"/>
            <a:ext cx="1857782" cy="545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"/>
              </a:lnSpc>
              <a:spcAft>
                <a:spcPts val="1000"/>
              </a:spcAft>
            </a:pPr>
            <a:r>
              <a:rPr lang="ru-RU" sz="8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ЗАВ.ОТД. ИНФОРМАЦИОННО-</a:t>
            </a:r>
          </a:p>
          <a:p>
            <a:pPr algn="ctr">
              <a:lnSpc>
                <a:spcPct val="10000"/>
              </a:lnSpc>
              <a:spcAft>
                <a:spcPts val="1000"/>
              </a:spcAft>
            </a:pPr>
            <a:r>
              <a:rPr lang="ru-RU" sz="8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АНАЛИТИЧЕСКОЙ  РАБОТЫ И</a:t>
            </a:r>
          </a:p>
          <a:p>
            <a:pPr algn="ctr">
              <a:lnSpc>
                <a:spcPct val="10000"/>
              </a:lnSpc>
              <a:spcAft>
                <a:spcPts val="1000"/>
              </a:spcAft>
            </a:pPr>
            <a:r>
              <a:rPr lang="ru-RU" sz="8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МЕТОДИЧЕСКОГО ОБЕСПЕЧЕНИЯ</a:t>
            </a:r>
          </a:p>
          <a:p>
            <a:pPr algn="ctr">
              <a:lnSpc>
                <a:spcPct val="10000"/>
              </a:lnSpc>
              <a:spcAft>
                <a:spcPts val="1000"/>
              </a:spcAft>
            </a:pPr>
            <a:r>
              <a:rPr lang="ru-RU" sz="8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УЧРЕЖДЕНИЙ КУЛЬТУРЫ</a:t>
            </a:r>
            <a:endParaRPr lang="ru-RU" sz="8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="" xmlns:a16="http://schemas.microsoft.com/office/drawing/2014/main" id="{23097864-B843-D6BF-BF82-96E79978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2596" y="6497524"/>
            <a:ext cx="2743200" cy="365125"/>
          </a:xfrm>
        </p:spPr>
        <p:txBody>
          <a:bodyPr/>
          <a:lstStyle/>
          <a:p>
            <a:fld id="{EB005A05-6470-4B92-A5DF-C76510E5A396}" type="slidenum">
              <a:rPr lang="ru-RU" smtClean="0">
                <a:solidFill>
                  <a:schemeClr val="bg1"/>
                </a:solidFill>
              </a:rPr>
              <a:pPr/>
              <a:t>1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3287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C7FB389-295D-0386-3C14-C81DFE561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D248418-0054-A76E-E30F-E95F0BE472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" y="0"/>
            <a:ext cx="12315980" cy="6930428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E6FD8D3E-D081-130E-3FA9-38A79A1A3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117" y="264680"/>
            <a:ext cx="11754035" cy="1284754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kumimoji="0" lang="ru-RU" altLang="ru-RU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5D0FD69-2C1E-BFAD-FECA-8F8DE739D74D}"/>
              </a:ext>
            </a:extLst>
          </p:cNvPr>
          <p:cNvSpPr txBox="1"/>
          <p:nvPr/>
        </p:nvSpPr>
        <p:spPr>
          <a:xfrm>
            <a:off x="9759518" y="1204564"/>
            <a:ext cx="228205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Талдомский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информационно-методический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центр культуры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273E0B50-DDA7-5ACC-D05D-1C63BA160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1AA25A5-F585-D064-BA99-D07C4C716D85}"/>
              </a:ext>
            </a:extLst>
          </p:cNvPr>
          <p:cNvSpPr txBox="1"/>
          <p:nvPr/>
        </p:nvSpPr>
        <p:spPr>
          <a:xfrm>
            <a:off x="552231" y="271659"/>
            <a:ext cx="10667401" cy="2073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ДОКУМЕНТАЦИЯ КЛУБНОГО ФОРМИРОВАНИЯ</a:t>
            </a: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spcAft>
                <a:spcPts val="1000"/>
              </a:spcAft>
            </a:pP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7744E29-6611-194A-CEAC-A09953F6D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02FAD-0DDD-480B-8D46-C53EB284DDEB}" type="slidenum">
              <a:rPr lang="ru-RU" smtClean="0">
                <a:solidFill>
                  <a:schemeClr val="bg1"/>
                </a:solidFill>
              </a:rPr>
              <a:pPr/>
              <a:t>10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" name="Рисунок 19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DEC7C23B-7E96-59BF-9C3E-8E2EE73417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0917" y="1914718"/>
            <a:ext cx="393577" cy="393577"/>
          </a:xfrm>
          <a:prstGeom prst="rect">
            <a:avLst/>
          </a:prstGeom>
        </p:spPr>
      </p:pic>
      <p:pic>
        <p:nvPicPr>
          <p:cNvPr id="21" name="Рисунок 20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6AFDDA76-D4DD-E614-0B88-34904429C8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1614" y="2501208"/>
            <a:ext cx="393577" cy="393577"/>
          </a:xfrm>
          <a:prstGeom prst="rect">
            <a:avLst/>
          </a:prstGeom>
        </p:spPr>
      </p:pic>
      <p:pic>
        <p:nvPicPr>
          <p:cNvPr id="22" name="Рисунок 21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350CF7FE-0E29-3B2A-FFC2-7FB2B4AE2F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4545" y="2919318"/>
            <a:ext cx="393577" cy="393577"/>
          </a:xfrm>
          <a:prstGeom prst="rect">
            <a:avLst/>
          </a:prstGeom>
        </p:spPr>
      </p:pic>
      <p:pic>
        <p:nvPicPr>
          <p:cNvPr id="23" name="Рисунок 22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2B7AA78B-5C22-8519-E3D8-150C722D2A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8527" y="3505810"/>
            <a:ext cx="393577" cy="39357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3A3CF51-2997-4E0B-376D-53D2D8235ED1}"/>
              </a:ext>
            </a:extLst>
          </p:cNvPr>
          <p:cNvSpPr txBox="1"/>
          <p:nvPr/>
        </p:nvSpPr>
        <p:spPr>
          <a:xfrm>
            <a:off x="905774" y="1811547"/>
            <a:ext cx="5411058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500" b="1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Приказы </a:t>
            </a:r>
            <a:r>
              <a:rPr lang="ru-RU" sz="15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директора об открытии клубного </a:t>
            </a:r>
            <a:r>
              <a:rPr lang="ru-RU" sz="1500" b="1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формирования, о приеме и отчислении уч-ков</a:t>
            </a:r>
            <a:endParaRPr lang="ru-RU" sz="15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5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Положение о клубном формировании.</a:t>
            </a:r>
          </a:p>
          <a:p>
            <a:pPr>
              <a:lnSpc>
                <a:spcPct val="150000"/>
              </a:lnSpc>
            </a:pPr>
            <a:r>
              <a:rPr lang="ru-RU" sz="15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Планы работы (перспективный на календарный год и на месяц) или </a:t>
            </a:r>
            <a:r>
              <a:rPr lang="ru-RU" sz="1500" b="1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программу (для коллективов0.</a:t>
            </a:r>
            <a:endParaRPr lang="ru-RU" sz="15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5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Расписание коллективных и индивидуальных занятий.</a:t>
            </a:r>
          </a:p>
          <a:p>
            <a:pPr>
              <a:lnSpc>
                <a:spcPct val="150000"/>
              </a:lnSpc>
            </a:pPr>
            <a:r>
              <a:rPr lang="ru-RU" sz="15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Журнал учета работы клубного формирования.</a:t>
            </a:r>
          </a:p>
          <a:p>
            <a:pPr>
              <a:lnSpc>
                <a:spcPct val="150000"/>
              </a:lnSpc>
            </a:pPr>
            <a:r>
              <a:rPr lang="ru-RU" sz="15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Отчеты о творческой деятельности.</a:t>
            </a:r>
          </a:p>
          <a:p>
            <a:pPr>
              <a:lnSpc>
                <a:spcPct val="150000"/>
              </a:lnSpc>
            </a:pPr>
            <a:r>
              <a:rPr lang="ru-RU" sz="15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Смета доходов и расходов, утвержденная директором (</a:t>
            </a:r>
            <a:r>
              <a:rPr lang="ru-RU" sz="1200" b="1" i="1" dirty="0">
                <a:solidFill>
                  <a:schemeClr val="accent6"/>
                </a:solidFill>
                <a:latin typeface="Century Gothic" panose="020B0502020202020204" pitchFamily="34" charset="0"/>
              </a:rPr>
              <a:t>для кл</a:t>
            </a:r>
            <a:r>
              <a:rPr lang="ru-RU" sz="1200" b="1" i="1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. ф</a:t>
            </a:r>
            <a:r>
              <a:rPr lang="ru-RU" sz="1200" b="1" i="1" dirty="0">
                <a:solidFill>
                  <a:schemeClr val="accent6"/>
                </a:solidFill>
                <a:latin typeface="Century Gothic" panose="020B0502020202020204" pitchFamily="34" charset="0"/>
              </a:rPr>
              <a:t>., действующих на принципах частичной </a:t>
            </a:r>
            <a:r>
              <a:rPr lang="ru-RU" sz="1200" b="1" i="1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или полной самоокупаемости</a:t>
            </a:r>
            <a:r>
              <a:rPr lang="ru-RU" sz="1000" b="1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ru-RU" sz="1500" b="1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Договор о приеме в кл.ф. </a:t>
            </a:r>
          </a:p>
          <a:p>
            <a:pPr>
              <a:lnSpc>
                <a:spcPct val="150000"/>
              </a:lnSpc>
            </a:pPr>
            <a:r>
              <a:rPr lang="ru-RU" sz="1500" b="1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Приказы директора о приеме </a:t>
            </a:r>
          </a:p>
          <a:p>
            <a:pPr>
              <a:lnSpc>
                <a:spcPct val="150000"/>
              </a:lnSpc>
            </a:pPr>
            <a:r>
              <a:rPr lang="ru-RU" sz="1500" b="1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и отчислении уч-ков</a:t>
            </a:r>
          </a:p>
          <a:p>
            <a:pPr>
              <a:lnSpc>
                <a:spcPct val="150000"/>
              </a:lnSpc>
            </a:pPr>
            <a:endParaRPr lang="ru-RU" sz="10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9" name="Рисунок 28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F52F1051-E245-D051-29FE-801768A92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0578" y="4203852"/>
            <a:ext cx="393577" cy="393577"/>
          </a:xfrm>
          <a:prstGeom prst="rect">
            <a:avLst/>
          </a:prstGeom>
        </p:spPr>
      </p:pic>
      <p:pic>
        <p:nvPicPr>
          <p:cNvPr id="30" name="Рисунок 29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32E5BE6A-FDC1-4E24-7AC6-51ED9C8CBE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1612" y="4570794"/>
            <a:ext cx="393577" cy="393577"/>
          </a:xfrm>
          <a:prstGeom prst="rect">
            <a:avLst/>
          </a:prstGeom>
        </p:spPr>
      </p:pic>
      <p:pic>
        <p:nvPicPr>
          <p:cNvPr id="31" name="Рисунок 30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04677A37-B358-8204-6C21-1204ABFEC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0873" y="4998037"/>
            <a:ext cx="393577" cy="39357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FA4CDBB-8A31-6D56-BAC3-34F0CD89FACE}"/>
              </a:ext>
            </a:extLst>
          </p:cNvPr>
          <p:cNvSpPr txBox="1"/>
          <p:nvPr/>
        </p:nvSpPr>
        <p:spPr>
          <a:xfrm>
            <a:off x="7815611" y="2642807"/>
            <a:ext cx="309756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i="1" dirty="0">
                <a:solidFill>
                  <a:schemeClr val="bg1"/>
                </a:solidFill>
                <a:latin typeface="Century Gothic" panose="020B0502020202020204" pitchFamily="34" charset="0"/>
              </a:rPr>
              <a:t>разрабатывает рук</a:t>
            </a:r>
            <a:r>
              <a:rPr lang="ru-RU" sz="15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кл.ф</a:t>
            </a:r>
            <a:r>
              <a:rPr lang="ru-RU" sz="1500" i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="" xmlns:a16="http://schemas.microsoft.com/office/drawing/2014/main" id="{EAF16879-329C-DA43-2648-3364BBFC2F6B}"/>
              </a:ext>
            </a:extLst>
          </p:cNvPr>
          <p:cNvCxnSpPr>
            <a:cxnSpLocks/>
          </p:cNvCxnSpPr>
          <p:nvPr/>
        </p:nvCxnSpPr>
        <p:spPr>
          <a:xfrm>
            <a:off x="5226448" y="2779028"/>
            <a:ext cx="2503238" cy="0"/>
          </a:xfrm>
          <a:prstGeom prst="straightConnector1">
            <a:avLst/>
          </a:prstGeom>
          <a:solidFill>
            <a:srgbClr val="92D050"/>
          </a:solidFill>
          <a:ln w="25400">
            <a:solidFill>
              <a:schemeClr val="bg1"/>
            </a:solidFill>
            <a:round/>
            <a:tailEnd type="arrow" w="med" len="sm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авая фигурная скобка 34">
            <a:extLst>
              <a:ext uri="{FF2B5EF4-FFF2-40B4-BE49-F238E27FC236}">
                <a16:creationId xmlns="" xmlns:a16="http://schemas.microsoft.com/office/drawing/2014/main" id="{4DF5BB5D-D018-DF62-54F2-E574891B3880}"/>
              </a:ext>
            </a:extLst>
          </p:cNvPr>
          <p:cNvSpPr/>
          <p:nvPr/>
        </p:nvSpPr>
        <p:spPr>
          <a:xfrm>
            <a:off x="7158415" y="2954165"/>
            <a:ext cx="565480" cy="1241539"/>
          </a:xfrm>
          <a:prstGeom prst="rightBrace">
            <a:avLst/>
          </a:prstGeom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91629D8-8CAE-ED5E-8C70-6D42119415EF}"/>
              </a:ext>
            </a:extLst>
          </p:cNvPr>
          <p:cNvSpPr txBox="1"/>
          <p:nvPr/>
        </p:nvSpPr>
        <p:spPr>
          <a:xfrm>
            <a:off x="7861285" y="3256210"/>
            <a:ext cx="309756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i="1" dirty="0">
                <a:solidFill>
                  <a:schemeClr val="bg1"/>
                </a:solidFill>
                <a:latin typeface="Century Gothic" panose="020B0502020202020204" pitchFamily="34" charset="0"/>
              </a:rPr>
              <a:t>согласованы с </a:t>
            </a:r>
            <a:r>
              <a:rPr lang="ru-RU" sz="15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худ .</a:t>
            </a:r>
            <a:r>
              <a:rPr lang="ru-RU" sz="1500" i="1" dirty="0">
                <a:solidFill>
                  <a:schemeClr val="bg1"/>
                </a:solidFill>
                <a:latin typeface="Century Gothic" panose="020B0502020202020204" pitchFamily="34" charset="0"/>
              </a:rPr>
              <a:t>рук., утв. приказом рук</a:t>
            </a:r>
            <a:r>
              <a:rPr lang="ru-RU" sz="15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учр</a:t>
            </a:r>
            <a:r>
              <a:rPr lang="ru-RU" sz="1500" i="1" dirty="0">
                <a:solidFill>
                  <a:schemeClr val="bg1"/>
                </a:solidFill>
                <a:latin typeface="Century Gothic" panose="020B0502020202020204" pitchFamily="34" charset="0"/>
              </a:rPr>
              <a:t>.  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="" xmlns:a16="http://schemas.microsoft.com/office/drawing/2014/main" id="{8D9582DD-59F2-6E28-1559-E744CA33C01C}"/>
              </a:ext>
            </a:extLst>
          </p:cNvPr>
          <p:cNvCxnSpPr>
            <a:cxnSpLocks/>
          </p:cNvCxnSpPr>
          <p:nvPr/>
        </p:nvCxnSpPr>
        <p:spPr>
          <a:xfrm>
            <a:off x="6320734" y="4486903"/>
            <a:ext cx="1643980" cy="0"/>
          </a:xfrm>
          <a:prstGeom prst="straightConnector1">
            <a:avLst/>
          </a:prstGeom>
          <a:solidFill>
            <a:srgbClr val="92D050"/>
          </a:solidFill>
          <a:ln w="25400">
            <a:solidFill>
              <a:schemeClr val="bg1"/>
            </a:solidFill>
            <a:round/>
            <a:tailEnd type="arrow" w="med" len="sm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BF67C193-B5FD-D12B-2FB2-BF0FF0A2B08A}"/>
              </a:ext>
            </a:extLst>
          </p:cNvPr>
          <p:cNvSpPr txBox="1"/>
          <p:nvPr/>
        </p:nvSpPr>
        <p:spPr>
          <a:xfrm>
            <a:off x="8152041" y="4331088"/>
            <a:ext cx="309756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i="1" dirty="0">
                <a:solidFill>
                  <a:schemeClr val="bg1"/>
                </a:solidFill>
                <a:latin typeface="Century Gothic" panose="020B0502020202020204" pitchFamily="34" charset="0"/>
              </a:rPr>
              <a:t>ведет рук</a:t>
            </a:r>
            <a:r>
              <a:rPr lang="ru-RU" sz="15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кл.ф</a:t>
            </a:r>
            <a:r>
              <a:rPr lang="ru-RU" sz="1500" i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4" name="Рисунок 23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04677A37-B358-8204-6C21-1204ABFEC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66" y="5814671"/>
            <a:ext cx="393577" cy="393577"/>
          </a:xfrm>
          <a:prstGeom prst="rect">
            <a:avLst/>
          </a:prstGeom>
        </p:spPr>
      </p:pic>
      <p:pic>
        <p:nvPicPr>
          <p:cNvPr id="25" name="Рисунок 24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04677A37-B358-8204-6C21-1204ABFEC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4554" y="6280497"/>
            <a:ext cx="393577" cy="3935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7517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777B8B9-F7AB-5FA0-9EFE-90AD14758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E26CDE0-514A-82A0-040A-54D123D3BC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4" y="-72428"/>
            <a:ext cx="12315980" cy="6930428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16920A54-BB98-1E37-4F59-D2DD1465C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117" y="264680"/>
            <a:ext cx="11754035" cy="1284754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kumimoji="0" lang="ru-RU" altLang="ru-RU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93E766B-2379-E12B-9C02-E71ED56D338D}"/>
              </a:ext>
            </a:extLst>
          </p:cNvPr>
          <p:cNvSpPr txBox="1"/>
          <p:nvPr/>
        </p:nvSpPr>
        <p:spPr>
          <a:xfrm>
            <a:off x="9759518" y="1204564"/>
            <a:ext cx="228205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Талдомский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информационно-методический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центр культуры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A8C0C5FA-1CEB-CEF6-2CA7-3D7567D37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8C942E2-C3B1-6D65-8447-33C849093D88}"/>
              </a:ext>
            </a:extLst>
          </p:cNvPr>
          <p:cNvSpPr txBox="1"/>
          <p:nvPr/>
        </p:nvSpPr>
        <p:spPr>
          <a:xfrm>
            <a:off x="552231" y="271659"/>
            <a:ext cx="10667401" cy="2073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РАБОТЫ В КЛУБНЫХ ФОРМИРОВАНИЯХ</a:t>
            </a: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spcAft>
                <a:spcPts val="1000"/>
              </a:spcAft>
            </a:pP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5914469-E5F8-E5CC-0B8D-DB43D52CC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02FAD-0DDD-480B-8D46-C53EB284DDEB}" type="slidenum">
              <a:rPr lang="ru-RU" smtClean="0">
                <a:solidFill>
                  <a:schemeClr val="bg1"/>
                </a:solidFill>
              </a:rPr>
              <a:pPr/>
              <a:t>11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" name="Рисунок 19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FA1B939E-E773-287D-2299-43F74E78E1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6117" y="3955660"/>
            <a:ext cx="393577" cy="393577"/>
          </a:xfrm>
          <a:prstGeom prst="rect">
            <a:avLst/>
          </a:prstGeom>
        </p:spPr>
      </p:pic>
      <p:pic>
        <p:nvPicPr>
          <p:cNvPr id="21" name="Рисунок 20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4E290292-545F-6DC3-FC1A-99C18AB2D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6116" y="4265127"/>
            <a:ext cx="393577" cy="393577"/>
          </a:xfrm>
          <a:prstGeom prst="rect">
            <a:avLst/>
          </a:prstGeom>
        </p:spPr>
      </p:pic>
      <p:pic>
        <p:nvPicPr>
          <p:cNvPr id="22" name="Рисунок 21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F367BF71-1682-736F-8B8B-8AA9A58561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817" y="4669595"/>
            <a:ext cx="393577" cy="393577"/>
          </a:xfrm>
          <a:prstGeom prst="rect">
            <a:avLst/>
          </a:prstGeom>
        </p:spPr>
      </p:pic>
      <p:pic>
        <p:nvPicPr>
          <p:cNvPr id="23" name="Рисунок 22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42D603DD-ADD9-1B91-7F64-454F2CC413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816" y="5869738"/>
            <a:ext cx="393577" cy="393577"/>
          </a:xfrm>
          <a:prstGeom prst="rect">
            <a:avLst/>
          </a:prstGeom>
        </p:spPr>
      </p:pic>
      <p:pic>
        <p:nvPicPr>
          <p:cNvPr id="29" name="Рисунок 28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CF763B36-F12C-5407-1815-5BD20AD169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815" y="6167080"/>
            <a:ext cx="393577" cy="3935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D6D0DE5-DD7A-7607-06BC-9B170758BFF7}"/>
              </a:ext>
            </a:extLst>
          </p:cNvPr>
          <p:cNvSpPr txBox="1"/>
          <p:nvPr/>
        </p:nvSpPr>
        <p:spPr>
          <a:xfrm>
            <a:off x="552231" y="1852886"/>
            <a:ext cx="10801569" cy="1466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КЛ.Ф. ДОСУГОВОГО ОБЩЕНИЯ</a:t>
            </a:r>
            <a:r>
              <a:rPr lang="ru-RU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ВСТРЕЧИ, ЧАЕПИТИЯ, ВЕЧЕРА ОТДЫХА, ТРЕНИНГИ, ГРУППОВЫЕ ЗАНЯТИЯ И ДР.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КОЛЛЕКТИВЫ ЛЮБИТЕЛЬСКОГО САМОДЕЯТЕЛЬНОГО ХУДОЖЕСТВЕННОГО ТВОРЧЕСТВА </a:t>
            </a:r>
            <a:r>
              <a:rPr lang="ru-RU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РЕПЕТИЦИЯ, ЛЕКЦИЯ, УРОК, МАСТЕР-КЛАССЫ, ТВОРЧЕСКИЕ МАСТЕРСКИЕ, ЭКСКУРСИИ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55B7301-F635-2DF1-2BD7-E653C8B013E4}"/>
              </a:ext>
            </a:extLst>
          </p:cNvPr>
          <p:cNvSpPr txBox="1"/>
          <p:nvPr/>
        </p:nvSpPr>
        <p:spPr>
          <a:xfrm>
            <a:off x="1036468" y="3516593"/>
            <a:ext cx="9829800" cy="3031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Занятия проводятся в следующих формах</a:t>
            </a:r>
            <a:r>
              <a:rPr lang="ru-RU" sz="1800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srgbClr val="92D05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800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Групповые.</a:t>
            </a:r>
            <a:endParaRPr lang="ru-RU" sz="1600" i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800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Индивидуальные.</a:t>
            </a:r>
            <a:endParaRPr lang="ru-RU" sz="1600" i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1800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Интегрированные (несколько кл.ф. проводят совместно или объединяют творческие коллективы).  Например: вокал с подтанцовкой   на совместной репетиции т.д.</a:t>
            </a:r>
            <a:endParaRPr lang="ru-RU" sz="1600" i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800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 (с использованием соцсетей и интернет-ресурсов ).</a:t>
            </a:r>
            <a:endParaRPr lang="ru-RU" sz="1600" i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800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Офлайн (очные).</a:t>
            </a:r>
            <a:endParaRPr lang="ru-RU" sz="1600" i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2028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0739AD6-AD72-117A-4E5E-62A14C807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BE48670-47A6-4E57-9481-04F7FF91E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4" y="-72428"/>
            <a:ext cx="12315980" cy="6930428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5151D017-3F10-5965-258D-567725B3B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117" y="264680"/>
            <a:ext cx="11754035" cy="1284754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kumimoji="0" lang="ru-RU" altLang="ru-RU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597116D-FF33-295C-1C31-0E3ABDB161B9}"/>
              </a:ext>
            </a:extLst>
          </p:cNvPr>
          <p:cNvSpPr txBox="1"/>
          <p:nvPr/>
        </p:nvSpPr>
        <p:spPr>
          <a:xfrm>
            <a:off x="9759518" y="1204564"/>
            <a:ext cx="228205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Талдомский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информационно-методический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центр культуры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655DE68F-85D0-27F7-2194-FDF577EF6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3C8C73C-F2D9-B104-FA7D-9D59FAB1E904}"/>
              </a:ext>
            </a:extLst>
          </p:cNvPr>
          <p:cNvSpPr txBox="1"/>
          <p:nvPr/>
        </p:nvSpPr>
        <p:spPr>
          <a:xfrm>
            <a:off x="72836" y="211845"/>
            <a:ext cx="10667401" cy="1365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ГРАФИК ПРОВЕДЕНИЯ ЗАНЯТИЙ </a:t>
            </a: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spcAft>
                <a:spcPts val="1000"/>
              </a:spcAft>
            </a:pP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E9E2AA4-2175-D26D-7590-6B51EF138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02FAD-0DDD-480B-8D46-C53EB284DDEB}" type="slidenum">
              <a:rPr lang="ru-RU" smtClean="0">
                <a:solidFill>
                  <a:schemeClr val="bg1"/>
                </a:solidFill>
              </a:rPr>
              <a:pPr/>
              <a:t>12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23370CD-E974-C125-96B0-3E620DBDB434}"/>
              </a:ext>
            </a:extLst>
          </p:cNvPr>
          <p:cNvSpPr txBox="1"/>
          <p:nvPr/>
        </p:nvSpPr>
        <p:spPr>
          <a:xfrm>
            <a:off x="972367" y="994097"/>
            <a:ext cx="9209102" cy="2103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коллективах </a:t>
            </a:r>
            <a:r>
              <a:rPr lang="ru-RU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реже одного-двух раз в неделю с общей </a:t>
            </a:r>
            <a:r>
              <a:rPr lang="ru-RU" b="1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продолжительностью не менее 3-х астрономических часов в неделю</a:t>
            </a:r>
            <a:r>
              <a:rPr lang="ru-RU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(учебный час – 45 минут, перерыв - 15 мин.).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Любительские объединения и клубы по интересам</a:t>
            </a:r>
            <a:r>
              <a:rPr lang="ru-RU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могут не иметь строго фиксированного графика встреч и занятий (проводятся </a:t>
            </a:r>
            <a:r>
              <a:rPr lang="ru-RU" b="1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реже 1 раза</a:t>
            </a:r>
            <a:r>
              <a:rPr lang="ru-RU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месяц).</a:t>
            </a:r>
          </a:p>
        </p:txBody>
      </p:sp>
      <p:grpSp>
        <p:nvGrpSpPr>
          <p:cNvPr id="13" name="Group 1">
            <a:extLst>
              <a:ext uri="{FF2B5EF4-FFF2-40B4-BE49-F238E27FC236}">
                <a16:creationId xmlns="" xmlns:a16="http://schemas.microsoft.com/office/drawing/2014/main" id="{81263F8C-D9E0-31D0-0F57-2243BECDF7E8}"/>
              </a:ext>
            </a:extLst>
          </p:cNvPr>
          <p:cNvGrpSpPr/>
          <p:nvPr/>
        </p:nvGrpSpPr>
        <p:grpSpPr>
          <a:xfrm rot="10800000">
            <a:off x="291315" y="1100885"/>
            <a:ext cx="502927" cy="504034"/>
            <a:chOff x="-646196" y="2122319"/>
            <a:chExt cx="381000" cy="381000"/>
          </a:xfrm>
          <a:solidFill>
            <a:srgbClr val="92D050"/>
          </a:solidFill>
        </p:grpSpPr>
        <p:sp>
          <p:nvSpPr>
            <p:cNvPr id="14" name="Овал 13">
              <a:extLst>
                <a:ext uri="{FF2B5EF4-FFF2-40B4-BE49-F238E27FC236}">
                  <a16:creationId xmlns="" xmlns:a16="http://schemas.microsoft.com/office/drawing/2014/main" id="{BCBF7E5D-DE1E-B39C-54D6-3945E24FE90C}"/>
                </a:ext>
              </a:extLst>
            </p:cNvPr>
            <p:cNvSpPr/>
            <p:nvPr/>
          </p:nvSpPr>
          <p:spPr>
            <a:xfrm>
              <a:off x="-646196" y="2122319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>
                <a:latin typeface="+mj-lt"/>
              </a:endParaRPr>
            </a:p>
          </p:txBody>
        </p:sp>
        <p:cxnSp>
          <p:nvCxnSpPr>
            <p:cNvPr id="15" name="Прямая со стрелкой 14">
              <a:extLst>
                <a:ext uri="{FF2B5EF4-FFF2-40B4-BE49-F238E27FC236}">
                  <a16:creationId xmlns="" xmlns:a16="http://schemas.microsoft.com/office/drawing/2014/main" id="{99EF1794-36A2-6F60-C0A6-B4A723CEAD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39843" y="2318265"/>
              <a:ext cx="168627" cy="0"/>
            </a:xfrm>
            <a:prstGeom prst="straightConnector1">
              <a:avLst/>
            </a:prstGeom>
            <a:grpFill/>
            <a:ln w="25400">
              <a:solidFill>
                <a:schemeClr val="bg1"/>
              </a:solidFill>
              <a:round/>
              <a:tailEnd type="arrow" w="med" len="sm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">
            <a:extLst>
              <a:ext uri="{FF2B5EF4-FFF2-40B4-BE49-F238E27FC236}">
                <a16:creationId xmlns="" xmlns:a16="http://schemas.microsoft.com/office/drawing/2014/main" id="{99EF4A73-3F17-7F7E-92BC-1319184EA057}"/>
              </a:ext>
            </a:extLst>
          </p:cNvPr>
          <p:cNvGrpSpPr/>
          <p:nvPr/>
        </p:nvGrpSpPr>
        <p:grpSpPr>
          <a:xfrm rot="10800000">
            <a:off x="286101" y="2193119"/>
            <a:ext cx="502927" cy="504034"/>
            <a:chOff x="-646196" y="2122319"/>
            <a:chExt cx="381000" cy="381000"/>
          </a:xfrm>
          <a:solidFill>
            <a:srgbClr val="92D050"/>
          </a:solidFill>
        </p:grpSpPr>
        <p:sp>
          <p:nvSpPr>
            <p:cNvPr id="17" name="Овал 16">
              <a:extLst>
                <a:ext uri="{FF2B5EF4-FFF2-40B4-BE49-F238E27FC236}">
                  <a16:creationId xmlns="" xmlns:a16="http://schemas.microsoft.com/office/drawing/2014/main" id="{A6E9367C-D890-B068-E671-1DE62C28BC5B}"/>
                </a:ext>
              </a:extLst>
            </p:cNvPr>
            <p:cNvSpPr/>
            <p:nvPr/>
          </p:nvSpPr>
          <p:spPr>
            <a:xfrm>
              <a:off x="-646196" y="2122319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>
                <a:latin typeface="+mj-lt"/>
              </a:endParaRPr>
            </a:p>
          </p:txBody>
        </p:sp>
        <p:cxnSp>
          <p:nvCxnSpPr>
            <p:cNvPr id="18" name="Прямая со стрелкой 17">
              <a:extLst>
                <a:ext uri="{FF2B5EF4-FFF2-40B4-BE49-F238E27FC236}">
                  <a16:creationId xmlns="" xmlns:a16="http://schemas.microsoft.com/office/drawing/2014/main" id="{FDC0EE0E-BE9E-FA7E-8447-79606DA89C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39843" y="2318265"/>
              <a:ext cx="168627" cy="0"/>
            </a:xfrm>
            <a:prstGeom prst="straightConnector1">
              <a:avLst/>
            </a:prstGeom>
            <a:grpFill/>
            <a:ln w="25400">
              <a:solidFill>
                <a:schemeClr val="bg1"/>
              </a:solidFill>
              <a:round/>
              <a:tailEnd type="arrow" w="med" len="sm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0F1D60A-3B31-A133-AE3F-BA7D3D8A43FB}"/>
              </a:ext>
            </a:extLst>
          </p:cNvPr>
          <p:cNvSpPr txBox="1"/>
          <p:nvPr/>
        </p:nvSpPr>
        <p:spPr>
          <a:xfrm>
            <a:off x="72836" y="3875434"/>
            <a:ext cx="10667401" cy="736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НАГРУЗКА РУКОВОДИТЕЛЯ КЛ.Ф.</a:t>
            </a: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DCC0531-D916-6569-6D26-AE49276AB175}"/>
              </a:ext>
            </a:extLst>
          </p:cNvPr>
          <p:cNvSpPr txBox="1"/>
          <p:nvPr/>
        </p:nvSpPr>
        <p:spPr>
          <a:xfrm>
            <a:off x="972366" y="4793434"/>
            <a:ext cx="8787151" cy="1813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часов непосредственная работа с группами клубного формирования, 20 час в неделю методической работы.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лиц, имеющих льготы</a:t>
            </a:r>
            <a:r>
              <a:rPr lang="ru-RU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 женщины на селе в равном соотношении часов 18ч. и 18ч., для инвалидов 1 и 2 </a:t>
            </a:r>
            <a:r>
              <a:rPr lang="ru-RU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  </a:t>
            </a:r>
            <a:r>
              <a:rPr lang="ru-RU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 часов – по 17.5час</a:t>
            </a:r>
          </a:p>
        </p:txBody>
      </p:sp>
      <p:grpSp>
        <p:nvGrpSpPr>
          <p:cNvPr id="26" name="Group 1">
            <a:extLst>
              <a:ext uri="{FF2B5EF4-FFF2-40B4-BE49-F238E27FC236}">
                <a16:creationId xmlns="" xmlns:a16="http://schemas.microsoft.com/office/drawing/2014/main" id="{061D6D1A-0521-DDC2-ED32-B0C04A41EF38}"/>
              </a:ext>
            </a:extLst>
          </p:cNvPr>
          <p:cNvGrpSpPr/>
          <p:nvPr/>
        </p:nvGrpSpPr>
        <p:grpSpPr>
          <a:xfrm rot="10800000">
            <a:off x="286101" y="4860192"/>
            <a:ext cx="502927" cy="504034"/>
            <a:chOff x="-646196" y="2122319"/>
            <a:chExt cx="381000" cy="381000"/>
          </a:xfrm>
          <a:solidFill>
            <a:srgbClr val="92D050"/>
          </a:solidFill>
        </p:grpSpPr>
        <p:sp>
          <p:nvSpPr>
            <p:cNvPr id="27" name="Овал 26">
              <a:extLst>
                <a:ext uri="{FF2B5EF4-FFF2-40B4-BE49-F238E27FC236}">
                  <a16:creationId xmlns="" xmlns:a16="http://schemas.microsoft.com/office/drawing/2014/main" id="{5466EFD4-27AE-017B-459B-D327E8082B90}"/>
                </a:ext>
              </a:extLst>
            </p:cNvPr>
            <p:cNvSpPr/>
            <p:nvPr/>
          </p:nvSpPr>
          <p:spPr>
            <a:xfrm>
              <a:off x="-646196" y="2122319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>
                <a:latin typeface="+mj-lt"/>
              </a:endParaRPr>
            </a:p>
          </p:txBody>
        </p:sp>
        <p:cxnSp>
          <p:nvCxnSpPr>
            <p:cNvPr id="28" name="Прямая со стрелкой 27">
              <a:extLst>
                <a:ext uri="{FF2B5EF4-FFF2-40B4-BE49-F238E27FC236}">
                  <a16:creationId xmlns="" xmlns:a16="http://schemas.microsoft.com/office/drawing/2014/main" id="{C3F22904-1C9A-A878-EC30-749CFE2A26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39843" y="2318265"/>
              <a:ext cx="168627" cy="0"/>
            </a:xfrm>
            <a:prstGeom prst="straightConnector1">
              <a:avLst/>
            </a:prstGeom>
            <a:grpFill/>
            <a:ln w="25400">
              <a:solidFill>
                <a:schemeClr val="bg1"/>
              </a:solidFill>
              <a:round/>
              <a:tailEnd type="arrow" w="med" len="sm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1">
            <a:extLst>
              <a:ext uri="{FF2B5EF4-FFF2-40B4-BE49-F238E27FC236}">
                <a16:creationId xmlns="" xmlns:a16="http://schemas.microsoft.com/office/drawing/2014/main" id="{93B04766-8D66-6638-1803-5CEE8B0F351D}"/>
              </a:ext>
            </a:extLst>
          </p:cNvPr>
          <p:cNvGrpSpPr/>
          <p:nvPr/>
        </p:nvGrpSpPr>
        <p:grpSpPr>
          <a:xfrm rot="10800000">
            <a:off x="280887" y="5623951"/>
            <a:ext cx="502927" cy="504034"/>
            <a:chOff x="-646196" y="2122319"/>
            <a:chExt cx="381000" cy="381000"/>
          </a:xfrm>
          <a:solidFill>
            <a:srgbClr val="92D050"/>
          </a:solidFill>
        </p:grpSpPr>
        <p:sp>
          <p:nvSpPr>
            <p:cNvPr id="31" name="Овал 30">
              <a:extLst>
                <a:ext uri="{FF2B5EF4-FFF2-40B4-BE49-F238E27FC236}">
                  <a16:creationId xmlns="" xmlns:a16="http://schemas.microsoft.com/office/drawing/2014/main" id="{E14C6BA8-7107-96F9-F2C3-0898925B0FE5}"/>
                </a:ext>
              </a:extLst>
            </p:cNvPr>
            <p:cNvSpPr/>
            <p:nvPr/>
          </p:nvSpPr>
          <p:spPr>
            <a:xfrm>
              <a:off x="-646196" y="2122319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>
                <a:latin typeface="+mj-lt"/>
              </a:endParaRPr>
            </a:p>
          </p:txBody>
        </p:sp>
        <p:cxnSp>
          <p:nvCxnSpPr>
            <p:cNvPr id="32" name="Прямая со стрелкой 31">
              <a:extLst>
                <a:ext uri="{FF2B5EF4-FFF2-40B4-BE49-F238E27FC236}">
                  <a16:creationId xmlns="" xmlns:a16="http://schemas.microsoft.com/office/drawing/2014/main" id="{527CC988-4766-9DD3-991A-7222F6E6D9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39843" y="2318265"/>
              <a:ext cx="168627" cy="0"/>
            </a:xfrm>
            <a:prstGeom prst="straightConnector1">
              <a:avLst/>
            </a:prstGeom>
            <a:grpFill/>
            <a:ln w="25400">
              <a:solidFill>
                <a:schemeClr val="bg1"/>
              </a:solidFill>
              <a:round/>
              <a:tailEnd type="arrow" w="med" len="sm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476476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3CFA7C6-AD72-889B-E4E9-39CB6CE52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0754FD0-10BA-71AF-6053-B18DA41AC6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4" y="-72428"/>
            <a:ext cx="12315980" cy="6930428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A18097F2-147D-F5D9-690D-20DDD1A9C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117" y="264680"/>
            <a:ext cx="11754035" cy="1284754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kumimoji="0" lang="ru-RU" altLang="ru-RU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F93A9F1-D422-4188-3EDD-D91365D655F3}"/>
              </a:ext>
            </a:extLst>
          </p:cNvPr>
          <p:cNvSpPr txBox="1"/>
          <p:nvPr/>
        </p:nvSpPr>
        <p:spPr>
          <a:xfrm>
            <a:off x="9759518" y="1204564"/>
            <a:ext cx="228205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Талдомский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информационно-методический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центр культуры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01E567FA-18B5-B333-A462-786D51732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34D4B08-BBF1-5146-CFDF-9A23BB7E690A}"/>
              </a:ext>
            </a:extLst>
          </p:cNvPr>
          <p:cNvSpPr txBox="1"/>
          <p:nvPr/>
        </p:nvSpPr>
        <p:spPr>
          <a:xfrm>
            <a:off x="420835" y="90418"/>
            <a:ext cx="10667401" cy="1801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ЗАНЯТИЙ В</a:t>
            </a:r>
          </a:p>
          <a:p>
            <a:pPr>
              <a:lnSpc>
                <a:spcPct val="50000"/>
              </a:lnSpc>
              <a:spcAft>
                <a:spcPts val="1000"/>
              </a:spcAft>
            </a:pPr>
            <a:r>
              <a:rPr lang="ru-RU" sz="4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КОЛЛЕКТИВАХ</a:t>
            </a: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spcAft>
                <a:spcPts val="1000"/>
              </a:spcAft>
            </a:pP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9D76406-414F-2BD4-2C62-DBF433D5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02FAD-0DDD-480B-8D46-C53EB284DDEB}" type="slidenum">
              <a:rPr lang="ru-RU" smtClean="0">
                <a:solidFill>
                  <a:schemeClr val="bg1"/>
                </a:solidFill>
              </a:rPr>
              <a:pPr/>
              <a:t>13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B82BC8F-DEA6-6268-5EA7-18FE4B12E4C1}"/>
              </a:ext>
            </a:extLst>
          </p:cNvPr>
          <p:cNvSpPr txBox="1"/>
          <p:nvPr/>
        </p:nvSpPr>
        <p:spPr>
          <a:xfrm>
            <a:off x="754602" y="1389927"/>
            <a:ext cx="9188388" cy="10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ПРИМЕРНОЕ СОДЕРЖАНИЕ ЗАНЯТИЙ В КОЛЛЕКТИВАХ РАЗЛИЧНЫХ ВИДОВ ИСКУССТВА, УТВ. ПОСТАНОВЛЕНИЕМ ГЛАВЫ ТГО ОТ 01.09.2022 № 1362 «ОБ УТВ. ПОЛОЖЕНИЯ «О КЛ.Ф.  КДУ ТГО»</a:t>
            </a:r>
            <a:endParaRPr lang="ru-RU" sz="1600" dirty="0">
              <a:solidFill>
                <a:srgbClr val="92D05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7132EF2-1F5D-9492-4807-5B475D67D6E6}"/>
              </a:ext>
            </a:extLst>
          </p:cNvPr>
          <p:cNvSpPr txBox="1"/>
          <p:nvPr/>
        </p:nvSpPr>
        <p:spPr>
          <a:xfrm>
            <a:off x="0" y="2498328"/>
            <a:ext cx="7459462" cy="382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2.16. Содержание занятий может предусматривать: </a:t>
            </a:r>
            <a:endParaRPr lang="ru-RU" sz="1600" dirty="0">
              <a:solidFill>
                <a:srgbClr val="92D05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EB05783-872B-86FB-DDDA-90DB0588F064}"/>
              </a:ext>
            </a:extLst>
          </p:cNvPr>
          <p:cNvSpPr txBox="1"/>
          <p:nvPr/>
        </p:nvSpPr>
        <p:spPr>
          <a:xfrm>
            <a:off x="993444" y="3242583"/>
            <a:ext cx="9522182" cy="3321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i="0" dirty="0">
                <a:solidFill>
                  <a:srgbClr val="92D050"/>
                </a:solidFill>
                <a:effectLst/>
                <a:latin typeface="Century Gothic" panose="020B0502020202020204" pitchFamily="34" charset="0"/>
              </a:rPr>
              <a:t>в коллективах музыкального искусства </a:t>
            </a:r>
            <a:r>
              <a:rPr lang="ru-RU" sz="1200" b="1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(хорах, музыкальных, вокальных, фольклорных ансамблях, оркестрах) занятия по изучению истории и теории музыки, традиционных в данной местности, особенностей музыки и исполнительства, народного костюма, работу по постановке голоса, разучивание произведений с солистами и ансамблями, разучивание произведений для хора и оркестра (ансамбля), проведение репетиционных занятий</a:t>
            </a:r>
            <a:r>
              <a:rPr lang="ru-RU" sz="1200" b="0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;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Century Gothic" panose="020B0502020202020204" pitchFamily="34" charset="0"/>
              </a:rPr>
              <a:t/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b="1" i="0" dirty="0">
                <a:solidFill>
                  <a:srgbClr val="92D050"/>
                </a:solidFill>
                <a:effectLst/>
                <a:latin typeface="Century Gothic" panose="020B0502020202020204" pitchFamily="34" charset="0"/>
              </a:rPr>
              <a:t>в коллективах хореографического искусства </a:t>
            </a:r>
            <a:r>
              <a:rPr lang="ru-RU" sz="1200" b="1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(народного, классического, эстрадного, фольклорного и бального танцев) занятия по изучению истории хореографии, классическому и характерному тренажу, разучиванию и тренажу сольных и групповых танцев, хореографических миниатюр, композиций, танцевальных сюит, сюжетных постановок;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Century Gothic" panose="020B0502020202020204" pitchFamily="34" charset="0"/>
              </a:rPr>
              <a:t/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b="1" i="0" dirty="0">
                <a:solidFill>
                  <a:srgbClr val="92D050"/>
                </a:solidFill>
                <a:effectLst/>
                <a:latin typeface="Century Gothic" panose="020B0502020202020204" pitchFamily="34" charset="0"/>
              </a:rPr>
              <a:t>в коллективах декоративно-прикладного искусства </a:t>
            </a:r>
            <a:r>
              <a:rPr lang="ru-RU" sz="1200" b="1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(гончарное мастерство, вышивка, лозоплетение, кружевоплетение, работа по металлу, дереву, бересте, другое) занятия по изучению истории прикладного творчества, изучению местных традиционных особенностей декоративно-прикладного искусства и ремесел, изучение техники и технологии изготовления предметов прикладного искусства, организацию выставок</a:t>
            </a:r>
            <a:r>
              <a:rPr lang="ru-RU" sz="1200" b="0" i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ru-RU" sz="1200" i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6DA8A3EE-A54D-3B90-CA4D-254BE60AB3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0901" y="3252470"/>
            <a:ext cx="393577" cy="393577"/>
          </a:xfrm>
          <a:prstGeom prst="rect">
            <a:avLst/>
          </a:prstGeom>
        </p:spPr>
      </p:pic>
      <p:pic>
        <p:nvPicPr>
          <p:cNvPr id="24" name="Рисунок 23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5F13A3A6-2ABF-25BB-3442-3DF5E2CA8D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0901" y="4405444"/>
            <a:ext cx="393577" cy="393577"/>
          </a:xfrm>
          <a:prstGeom prst="rect">
            <a:avLst/>
          </a:prstGeom>
        </p:spPr>
      </p:pic>
      <p:pic>
        <p:nvPicPr>
          <p:cNvPr id="29" name="Рисунок 28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FB0E6331-09AC-8E41-3D33-192D460E8B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0901" y="5413324"/>
            <a:ext cx="393577" cy="3935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6459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09A8148-89BF-5EBB-56E3-004B940F0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B988869-72C2-F256-B9C4-6B496503B8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4" y="-72428"/>
            <a:ext cx="12315980" cy="6930428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C4CDCDDF-15CA-87A8-6B17-D8E994B2E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117" y="264680"/>
            <a:ext cx="11754035" cy="1284754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kumimoji="0" lang="ru-RU" altLang="ru-RU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EC9C247-1388-74E7-957D-1F06F40667BC}"/>
              </a:ext>
            </a:extLst>
          </p:cNvPr>
          <p:cNvSpPr txBox="1"/>
          <p:nvPr/>
        </p:nvSpPr>
        <p:spPr>
          <a:xfrm>
            <a:off x="9759518" y="1204564"/>
            <a:ext cx="228205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Талдомский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информационно-методический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центр культуры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98D26C0F-0430-1CA0-A1CF-5A737CF4F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D4A04F2-6C28-1ED8-AD43-BC60308D8579}"/>
              </a:ext>
            </a:extLst>
          </p:cNvPr>
          <p:cNvSpPr txBox="1"/>
          <p:nvPr/>
        </p:nvSpPr>
        <p:spPr>
          <a:xfrm>
            <a:off x="385325" y="111871"/>
            <a:ext cx="10667401" cy="2073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4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МИНИМАЛЬНЫЕ НОРМАТИВЫ ДЕЯТЕЛЬНОСТИ КОЛЛЕКТИВОВ</a:t>
            </a: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105C52A-A8F7-EE6B-3E7A-C1ECF5F81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02FAD-0DDD-480B-8D46-C53EB284DDEB}" type="slidenum">
              <a:rPr lang="ru-RU" smtClean="0">
                <a:solidFill>
                  <a:schemeClr val="bg1"/>
                </a:solidFill>
              </a:rPr>
              <a:pPr/>
              <a:t>14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2A0EF4E-BAD8-8224-C9EF-B6168C108939}"/>
              </a:ext>
            </a:extLst>
          </p:cNvPr>
          <p:cNvSpPr txBox="1"/>
          <p:nvPr/>
        </p:nvSpPr>
        <p:spPr>
          <a:xfrm>
            <a:off x="2824855" y="1430483"/>
            <a:ext cx="6227684" cy="383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lnSpc>
                <a:spcPct val="50000"/>
              </a:lnSpc>
              <a:spcAft>
                <a:spcPts val="1000"/>
              </a:spcAft>
            </a:pPr>
            <a:r>
              <a:rPr lang="ru-RU" sz="1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 № 4</a:t>
            </a:r>
          </a:p>
          <a:p>
            <a:pPr marL="457200" indent="-457200" algn="r">
              <a:lnSpc>
                <a:spcPct val="50000"/>
              </a:lnSpc>
              <a:spcAft>
                <a:spcPts val="1000"/>
              </a:spcAft>
            </a:pPr>
            <a:r>
              <a:rPr lang="ru-RU" sz="1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 Положению о кл.ф</a:t>
            </a:r>
            <a:r>
              <a:rPr lang="ru-RU" sz="10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кду</a:t>
            </a:r>
            <a:r>
              <a:rPr lang="ru-RU" sz="1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утв. пост. главы ТГО  от 01.09.2022 № 1362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FD0F283-FED9-CF29-5C16-AEF681C6F76F}"/>
              </a:ext>
            </a:extLst>
          </p:cNvPr>
          <p:cNvSpPr txBox="1"/>
          <p:nvPr/>
        </p:nvSpPr>
        <p:spPr>
          <a:xfrm>
            <a:off x="230819" y="1935718"/>
            <a:ext cx="11390050" cy="481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50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Минимальные нормативы деятельности клубного формирования </a:t>
            </a:r>
            <a:endParaRPr lang="ru-RU" sz="1600" dirty="0">
              <a:solidFill>
                <a:srgbClr val="92D05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50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форме творческого коллектива муниципального КДУ </a:t>
            </a:r>
            <a:endParaRPr lang="ru-RU" sz="1600" dirty="0">
              <a:solidFill>
                <a:srgbClr val="92D05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78BB589-7C1F-C58F-36AE-DEC7B6F12B1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7567" y="2465343"/>
            <a:ext cx="5797601" cy="4280786"/>
          </a:xfrm>
          <a:prstGeom prst="rect">
            <a:avLst/>
          </a:prstGeom>
        </p:spPr>
      </p:pic>
      <p:cxnSp>
        <p:nvCxnSpPr>
          <p:cNvPr id="17" name="Прямая со стрелкой 16">
            <a:extLst>
              <a:ext uri="{FF2B5EF4-FFF2-40B4-BE49-F238E27FC236}">
                <a16:creationId xmlns="" xmlns:a16="http://schemas.microsoft.com/office/drawing/2014/main" id="{9AA13F9D-F0CC-FE5A-E991-92AC04005187}"/>
              </a:ext>
            </a:extLst>
          </p:cNvPr>
          <p:cNvCxnSpPr>
            <a:cxnSpLocks/>
          </p:cNvCxnSpPr>
          <p:nvPr/>
        </p:nvCxnSpPr>
        <p:spPr>
          <a:xfrm>
            <a:off x="1413571" y="3177558"/>
            <a:ext cx="1456490" cy="0"/>
          </a:xfrm>
          <a:prstGeom prst="straightConnector1">
            <a:avLst/>
          </a:prstGeom>
          <a:solidFill>
            <a:srgbClr val="92D050"/>
          </a:solidFill>
          <a:ln w="25400">
            <a:solidFill>
              <a:schemeClr val="bg1"/>
            </a:solidFill>
            <a:round/>
            <a:tailEnd type="arrow" w="med" len="sm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237D1F23-08C5-DE00-7E5A-25E31FDCA53E}"/>
              </a:ext>
            </a:extLst>
          </p:cNvPr>
          <p:cNvCxnSpPr>
            <a:cxnSpLocks/>
          </p:cNvCxnSpPr>
          <p:nvPr/>
        </p:nvCxnSpPr>
        <p:spPr>
          <a:xfrm>
            <a:off x="1413571" y="4058237"/>
            <a:ext cx="1456490" cy="0"/>
          </a:xfrm>
          <a:prstGeom prst="straightConnector1">
            <a:avLst/>
          </a:prstGeom>
          <a:solidFill>
            <a:srgbClr val="92D050"/>
          </a:solidFill>
          <a:ln w="25400">
            <a:solidFill>
              <a:schemeClr val="bg1"/>
            </a:solidFill>
            <a:round/>
            <a:tailEnd type="arrow" w="med" len="sm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="" xmlns:a16="http://schemas.microsoft.com/office/drawing/2014/main" id="{B6B19DF4-B3C8-9E81-0B23-D72816D97B48}"/>
              </a:ext>
            </a:extLst>
          </p:cNvPr>
          <p:cNvCxnSpPr>
            <a:cxnSpLocks/>
          </p:cNvCxnSpPr>
          <p:nvPr/>
        </p:nvCxnSpPr>
        <p:spPr>
          <a:xfrm>
            <a:off x="1413571" y="4928251"/>
            <a:ext cx="1456490" cy="0"/>
          </a:xfrm>
          <a:prstGeom prst="straightConnector1">
            <a:avLst/>
          </a:prstGeom>
          <a:solidFill>
            <a:srgbClr val="92D050"/>
          </a:solidFill>
          <a:ln w="25400">
            <a:solidFill>
              <a:schemeClr val="bg1"/>
            </a:solidFill>
            <a:round/>
            <a:tailEnd type="arrow" w="med" len="sm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="" xmlns:a16="http://schemas.microsoft.com/office/drawing/2014/main" id="{5C50D96A-36CE-514B-DE9F-13938C6362B6}"/>
              </a:ext>
            </a:extLst>
          </p:cNvPr>
          <p:cNvCxnSpPr>
            <a:cxnSpLocks/>
          </p:cNvCxnSpPr>
          <p:nvPr/>
        </p:nvCxnSpPr>
        <p:spPr>
          <a:xfrm>
            <a:off x="1413571" y="5860398"/>
            <a:ext cx="1456490" cy="0"/>
          </a:xfrm>
          <a:prstGeom prst="straightConnector1">
            <a:avLst/>
          </a:prstGeom>
          <a:solidFill>
            <a:srgbClr val="92D050"/>
          </a:solidFill>
          <a:ln w="25400">
            <a:solidFill>
              <a:schemeClr val="bg1"/>
            </a:solidFill>
            <a:round/>
            <a:tailEnd type="arrow" w="med" len="sm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35245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B46100C-3002-937A-E07A-EB1DAB7AE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743AFBF-3ACD-FD2C-0A94-B956472A85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4" y="-72428"/>
            <a:ext cx="12315980" cy="6930428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813D3F85-2F98-F4C8-40B2-570342F46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117" y="264680"/>
            <a:ext cx="11754035" cy="1284754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kumimoji="0" lang="ru-RU" altLang="ru-RU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1349D2-CCBF-8D6C-2533-F2DC8674EAE1}"/>
              </a:ext>
            </a:extLst>
          </p:cNvPr>
          <p:cNvSpPr txBox="1"/>
          <p:nvPr/>
        </p:nvSpPr>
        <p:spPr>
          <a:xfrm>
            <a:off x="9759518" y="1204564"/>
            <a:ext cx="228205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Талдомский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информационно-методический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центр культуры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CD4B7E02-C08C-1FB9-85D8-B6BF6A80B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B626B2F-61F1-B588-0945-6B3D4AC35903}"/>
              </a:ext>
            </a:extLst>
          </p:cNvPr>
          <p:cNvSpPr txBox="1"/>
          <p:nvPr/>
        </p:nvSpPr>
        <p:spPr>
          <a:xfrm>
            <a:off x="385325" y="111871"/>
            <a:ext cx="10667401" cy="2073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4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МИНИМАЛЬНЫЕ НОРМАТИВЫ ДЕЯТЕЛЬНОСТИ КОЛЛЕКТИВОВ</a:t>
            </a: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5999273-7B54-8507-66F2-D12931F2C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02FAD-0DDD-480B-8D46-C53EB284DDEB}" type="slidenum">
              <a:rPr lang="ru-RU" smtClean="0">
                <a:solidFill>
                  <a:schemeClr val="bg1"/>
                </a:solidFill>
              </a:rPr>
              <a:pPr/>
              <a:t>15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6DF5C19-FAAC-D5E2-39F7-AC3A0D2BFB4D}"/>
              </a:ext>
            </a:extLst>
          </p:cNvPr>
          <p:cNvSpPr txBox="1"/>
          <p:nvPr/>
        </p:nvSpPr>
        <p:spPr>
          <a:xfrm>
            <a:off x="2824855" y="1430483"/>
            <a:ext cx="6227684" cy="383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lnSpc>
                <a:spcPct val="50000"/>
              </a:lnSpc>
              <a:spcAft>
                <a:spcPts val="1000"/>
              </a:spcAft>
            </a:pPr>
            <a:r>
              <a:rPr lang="ru-RU" sz="10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Приложение </a:t>
            </a:r>
            <a:r>
              <a:rPr lang="ru-RU" sz="1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 4</a:t>
            </a:r>
          </a:p>
          <a:p>
            <a:pPr marL="457200" indent="-457200" algn="r">
              <a:lnSpc>
                <a:spcPct val="50000"/>
              </a:lnSpc>
              <a:spcAft>
                <a:spcPts val="1000"/>
              </a:spcAft>
            </a:pPr>
            <a:r>
              <a:rPr lang="ru-RU" sz="1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 Положению о кл.ф</a:t>
            </a:r>
            <a:r>
              <a:rPr lang="ru-RU" sz="10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кду., </a:t>
            </a:r>
            <a:r>
              <a:rPr lang="ru-RU" sz="1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утв. пост. главы ТГО  от 01.09.2022 № 1362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81C39D6-10C5-8153-35E1-F5CDD68C4CC6}"/>
              </a:ext>
            </a:extLst>
          </p:cNvPr>
          <p:cNvSpPr txBox="1"/>
          <p:nvPr/>
        </p:nvSpPr>
        <p:spPr>
          <a:xfrm>
            <a:off x="230819" y="1935718"/>
            <a:ext cx="11390050" cy="481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50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Минимальные нормативы деятельности клубного формирования </a:t>
            </a:r>
            <a:endParaRPr lang="ru-RU" sz="1600" dirty="0">
              <a:solidFill>
                <a:srgbClr val="92D05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50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форме творческого коллектива муниципального КДУ </a:t>
            </a:r>
            <a:endParaRPr lang="ru-RU" sz="1600" dirty="0">
              <a:solidFill>
                <a:srgbClr val="92D05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E78DF8B-FB43-1659-55E3-C6DF03AEFDA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3967" y="2510367"/>
            <a:ext cx="7149484" cy="3616797"/>
          </a:xfrm>
          <a:prstGeom prst="rect">
            <a:avLst/>
          </a:prstGeom>
        </p:spPr>
      </p:pic>
      <p:cxnSp>
        <p:nvCxnSpPr>
          <p:cNvPr id="23" name="Прямая со стрелкой 22">
            <a:extLst>
              <a:ext uri="{FF2B5EF4-FFF2-40B4-BE49-F238E27FC236}">
                <a16:creationId xmlns="" xmlns:a16="http://schemas.microsoft.com/office/drawing/2014/main" id="{35A31E48-2DEF-291E-B90B-393235FA0B08}"/>
              </a:ext>
            </a:extLst>
          </p:cNvPr>
          <p:cNvCxnSpPr>
            <a:cxnSpLocks/>
          </p:cNvCxnSpPr>
          <p:nvPr/>
        </p:nvCxnSpPr>
        <p:spPr>
          <a:xfrm>
            <a:off x="1077343" y="3125792"/>
            <a:ext cx="1961054" cy="0"/>
          </a:xfrm>
          <a:prstGeom prst="straightConnector1">
            <a:avLst/>
          </a:prstGeom>
          <a:solidFill>
            <a:srgbClr val="92D050"/>
          </a:solidFill>
          <a:ln w="25400">
            <a:solidFill>
              <a:schemeClr val="bg1"/>
            </a:solidFill>
            <a:round/>
            <a:tailEnd type="arrow" w="med" len="sm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="" xmlns:a16="http://schemas.microsoft.com/office/drawing/2014/main" id="{514E3BAE-96DC-62C8-52B1-39E9E0A0F461}"/>
              </a:ext>
            </a:extLst>
          </p:cNvPr>
          <p:cNvCxnSpPr>
            <a:cxnSpLocks/>
          </p:cNvCxnSpPr>
          <p:nvPr/>
        </p:nvCxnSpPr>
        <p:spPr>
          <a:xfrm>
            <a:off x="1056329" y="4056440"/>
            <a:ext cx="1961054" cy="0"/>
          </a:xfrm>
          <a:prstGeom prst="straightConnector1">
            <a:avLst/>
          </a:prstGeom>
          <a:solidFill>
            <a:srgbClr val="92D050"/>
          </a:solidFill>
          <a:ln w="25400">
            <a:solidFill>
              <a:schemeClr val="bg1"/>
            </a:solidFill>
            <a:round/>
            <a:tailEnd type="arrow" w="med" len="sm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="" xmlns:a16="http://schemas.microsoft.com/office/drawing/2014/main" id="{E61D2FDA-2971-A38F-E9FB-64DC42D51743}"/>
              </a:ext>
            </a:extLst>
          </p:cNvPr>
          <p:cNvCxnSpPr>
            <a:cxnSpLocks/>
          </p:cNvCxnSpPr>
          <p:nvPr/>
        </p:nvCxnSpPr>
        <p:spPr>
          <a:xfrm>
            <a:off x="1064955" y="4765834"/>
            <a:ext cx="1961054" cy="0"/>
          </a:xfrm>
          <a:prstGeom prst="straightConnector1">
            <a:avLst/>
          </a:prstGeom>
          <a:solidFill>
            <a:srgbClr val="92D050"/>
          </a:solidFill>
          <a:ln w="25400">
            <a:solidFill>
              <a:schemeClr val="bg1"/>
            </a:solidFill>
            <a:round/>
            <a:tailEnd type="arrow" w="med" len="sm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="" xmlns:a16="http://schemas.microsoft.com/office/drawing/2014/main" id="{A2BD9DA3-DD9F-8114-9C47-F114B3AAE423}"/>
              </a:ext>
            </a:extLst>
          </p:cNvPr>
          <p:cNvCxnSpPr>
            <a:cxnSpLocks/>
          </p:cNvCxnSpPr>
          <p:nvPr/>
        </p:nvCxnSpPr>
        <p:spPr>
          <a:xfrm>
            <a:off x="1099461" y="5564166"/>
            <a:ext cx="1961054" cy="0"/>
          </a:xfrm>
          <a:prstGeom prst="straightConnector1">
            <a:avLst/>
          </a:prstGeom>
          <a:solidFill>
            <a:srgbClr val="92D050"/>
          </a:solidFill>
          <a:ln w="25400">
            <a:solidFill>
              <a:schemeClr val="bg1"/>
            </a:solidFill>
            <a:round/>
            <a:tailEnd type="arrow" w="med" len="sm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41275" y="6323162"/>
            <a:ext cx="8410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Для коллективов, имеющих звание «Образцовый» и «Народный» введены дополнительные показатели</a:t>
            </a:r>
            <a:endParaRPr lang="ru-RU" sz="1200" dirty="0">
              <a:solidFill>
                <a:schemeClr val="accent6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5739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917B710-12E3-A650-5048-71434E56F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D5D7300-89B7-BDBA-8803-4EC3C308CD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4" y="-72428"/>
            <a:ext cx="12315980" cy="6930428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6319BDD3-F76D-8A50-B512-EBE68BA62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117" y="264680"/>
            <a:ext cx="11754035" cy="1284754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kumimoji="0" lang="ru-RU" altLang="ru-RU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BFC337E-1486-4E19-1F0A-DD44FD65B519}"/>
              </a:ext>
            </a:extLst>
          </p:cNvPr>
          <p:cNvSpPr txBox="1"/>
          <p:nvPr/>
        </p:nvSpPr>
        <p:spPr>
          <a:xfrm>
            <a:off x="9759518" y="1204564"/>
            <a:ext cx="228205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Талдомский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информационно-методический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центр культуры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4CBC165A-C3F5-D1B1-328B-03BFCB4D3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A1A1C1F-3E36-7B02-1016-D73561831CE6}"/>
              </a:ext>
            </a:extLst>
          </p:cNvPr>
          <p:cNvSpPr txBox="1"/>
          <p:nvPr/>
        </p:nvSpPr>
        <p:spPr>
          <a:xfrm>
            <a:off x="355602" y="264680"/>
            <a:ext cx="10667401" cy="2067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4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ЛИКВИДАЦИИ КЛУБНОГО ФОРМИРОВАНИЯ</a:t>
            </a: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39C59BB-CDCB-49E1-B88F-83CC8171B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02FAD-0DDD-480B-8D46-C53EB284DDEB}" type="slidenum">
              <a:rPr lang="ru-RU" smtClean="0">
                <a:solidFill>
                  <a:schemeClr val="bg1"/>
                </a:solidFill>
              </a:rPr>
              <a:pPr/>
              <a:t>16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DF99387-1BF4-D7E8-F019-FA3F44E8526B}"/>
              </a:ext>
            </a:extLst>
          </p:cNvPr>
          <p:cNvSpPr txBox="1"/>
          <p:nvPr/>
        </p:nvSpPr>
        <p:spPr>
          <a:xfrm>
            <a:off x="1775534" y="2422331"/>
            <a:ext cx="6001305" cy="3856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sz="2000" b="0" i="0" dirty="0">
                <a:solidFill>
                  <a:srgbClr val="92D050"/>
                </a:solidFill>
                <a:effectLst/>
                <a:latin typeface="Century Gothic" panose="020B0502020202020204" pitchFamily="34" charset="0"/>
              </a:rPr>
              <a:t>отсутствия потребительского спроса (невыполнение нормы численности в течение 3 (трех) месяцев подряд);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sz="2000" b="0" i="0" dirty="0">
                <a:solidFill>
                  <a:srgbClr val="92D050"/>
                </a:solidFill>
                <a:effectLst/>
                <a:latin typeface="Century Gothic" panose="020B0502020202020204" pitchFamily="34" charset="0"/>
              </a:rPr>
              <a:t>сокращение муниципального задания в части организации бесплатных клубных формирований и отсутствия источников бюджетного финансирования;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sz="2000" b="0" i="0" dirty="0">
                <a:solidFill>
                  <a:srgbClr val="92D050"/>
                </a:solidFill>
                <a:effectLst/>
                <a:latin typeface="Century Gothic" panose="020B0502020202020204" pitchFamily="34" charset="0"/>
              </a:rPr>
              <a:t>сокращение планируемых показателей обеспечения самоокупаемых платных клубных формирований.</a:t>
            </a:r>
            <a:endParaRPr lang="ru-RU" sz="2000" dirty="0">
              <a:solidFill>
                <a:srgbClr val="92D05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20A2C2F0-0536-2565-49CB-8D8C1B3823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75534" y="2331913"/>
            <a:ext cx="618762" cy="618762"/>
          </a:xfrm>
          <a:prstGeom prst="rect">
            <a:avLst/>
          </a:prstGeom>
        </p:spPr>
      </p:pic>
      <p:pic>
        <p:nvPicPr>
          <p:cNvPr id="15" name="Рисунок 14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8537D5A6-A93C-1D65-B2B6-B7383AFC32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75534" y="3512414"/>
            <a:ext cx="618762" cy="618762"/>
          </a:xfrm>
          <a:prstGeom prst="rect">
            <a:avLst/>
          </a:prstGeom>
        </p:spPr>
      </p:pic>
      <p:pic>
        <p:nvPicPr>
          <p:cNvPr id="20" name="Рисунок 19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1E99527C-98A0-4528-E084-97B6F211CA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75534" y="5032204"/>
            <a:ext cx="618762" cy="618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8822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FF3465D-9CA8-D4CF-E5D2-30740439A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A952A2D-A59C-12E6-2D37-11852BE9F9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4" y="-72428"/>
            <a:ext cx="12315980" cy="6930428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3C0AE186-F68E-51CC-A6F1-5DA477396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117" y="264680"/>
            <a:ext cx="11754035" cy="1284754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kumimoji="0" lang="ru-RU" altLang="ru-RU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60FC9CC-3FD5-EDE6-5770-81E8ED5DED13}"/>
              </a:ext>
            </a:extLst>
          </p:cNvPr>
          <p:cNvSpPr txBox="1"/>
          <p:nvPr/>
        </p:nvSpPr>
        <p:spPr>
          <a:xfrm>
            <a:off x="9759518" y="1204564"/>
            <a:ext cx="228205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Талдомский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информационно-методический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центр культуры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2B0C37FF-1D7A-FDA1-026B-3D23C5DD9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571EF86-D995-204E-70B5-811275A262C3}"/>
              </a:ext>
            </a:extLst>
          </p:cNvPr>
          <p:cNvSpPr txBox="1"/>
          <p:nvPr/>
        </p:nvSpPr>
        <p:spPr>
          <a:xfrm>
            <a:off x="420835" y="90418"/>
            <a:ext cx="10667401" cy="2195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4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ПОЛОЖЕНИЯ О</a:t>
            </a:r>
          </a:p>
          <a:p>
            <a:pPr>
              <a:spcAft>
                <a:spcPts val="1000"/>
              </a:spcAft>
            </a:pPr>
            <a:r>
              <a:rPr lang="ru-RU" sz="4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КЛУБНОМ ФОРМИРОВАНИИ</a:t>
            </a: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9BAE02A-76E7-781A-F272-B6118A681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02FAD-0DDD-480B-8D46-C53EB284DDEB}" type="slidenum">
              <a:rPr lang="ru-RU" smtClean="0">
                <a:solidFill>
                  <a:schemeClr val="bg1"/>
                </a:solidFill>
              </a:rPr>
              <a:pPr/>
              <a:t>17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CCAA96C-5A53-3A87-D751-15291D503A84}"/>
              </a:ext>
            </a:extLst>
          </p:cNvPr>
          <p:cNvSpPr txBox="1"/>
          <p:nvPr/>
        </p:nvSpPr>
        <p:spPr>
          <a:xfrm>
            <a:off x="616117" y="2026736"/>
            <a:ext cx="3991394" cy="4209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Общие положения</a:t>
            </a:r>
            <a:endParaRPr lang="ru-RU" dirty="0">
              <a:solidFill>
                <a:srgbClr val="92D05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</a:t>
            </a:r>
            <a:endParaRPr lang="ru-RU" dirty="0">
              <a:solidFill>
                <a:srgbClr val="92D05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 деятельности.</a:t>
            </a:r>
            <a:endParaRPr lang="ru-RU" dirty="0">
              <a:solidFill>
                <a:srgbClr val="92D05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приема, отчисления и наполняемость клубного формирования</a:t>
            </a:r>
            <a:endParaRPr lang="ru-RU" dirty="0">
              <a:solidFill>
                <a:srgbClr val="92D05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Творческо-организационная работа.</a:t>
            </a:r>
            <a:endParaRPr lang="ru-RU" dirty="0">
              <a:solidFill>
                <a:srgbClr val="92D05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Руководство клубным формированием и контроль над его деятельностью.</a:t>
            </a:r>
            <a:endParaRPr lang="ru-RU" dirty="0">
              <a:solidFill>
                <a:srgbClr val="92D05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37DEB8AE-A68F-D4C2-06DE-D7F996594A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4046" y="2026736"/>
            <a:ext cx="393577" cy="393577"/>
          </a:xfrm>
          <a:prstGeom prst="rect">
            <a:avLst/>
          </a:prstGeom>
        </p:spPr>
      </p:pic>
      <p:pic>
        <p:nvPicPr>
          <p:cNvPr id="13" name="Рисунок 12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05C60177-62FA-480E-BFC1-49268F669F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2540" y="2479255"/>
            <a:ext cx="393577" cy="393577"/>
          </a:xfrm>
          <a:prstGeom prst="rect">
            <a:avLst/>
          </a:prstGeom>
        </p:spPr>
      </p:pic>
      <p:pic>
        <p:nvPicPr>
          <p:cNvPr id="16" name="Рисунок 15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3D8941D7-AFDD-88CB-3E63-9D3BB40655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2539" y="2922181"/>
            <a:ext cx="393577" cy="393577"/>
          </a:xfrm>
          <a:prstGeom prst="rect">
            <a:avLst/>
          </a:prstGeom>
        </p:spPr>
      </p:pic>
      <p:pic>
        <p:nvPicPr>
          <p:cNvPr id="17" name="Рисунок 16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43CCE1D8-E782-FA6D-C150-EC81D1426B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2538" y="3367442"/>
            <a:ext cx="393577" cy="393577"/>
          </a:xfrm>
          <a:prstGeom prst="rect">
            <a:avLst/>
          </a:prstGeom>
        </p:spPr>
      </p:pic>
      <p:pic>
        <p:nvPicPr>
          <p:cNvPr id="18" name="Рисунок 17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19791F1B-F2DA-9EEE-7151-24C26EE852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2537" y="4408095"/>
            <a:ext cx="393577" cy="393577"/>
          </a:xfrm>
          <a:prstGeom prst="rect">
            <a:avLst/>
          </a:prstGeom>
        </p:spPr>
      </p:pic>
      <p:pic>
        <p:nvPicPr>
          <p:cNvPr id="19" name="Рисунок 18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2D2A1E60-B99E-D385-8A04-D0BB234619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2536" y="5203358"/>
            <a:ext cx="393577" cy="39357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6CC8020-A847-F44D-5107-E88AB533DA3D}"/>
              </a:ext>
            </a:extLst>
          </p:cNvPr>
          <p:cNvSpPr txBox="1"/>
          <p:nvPr/>
        </p:nvSpPr>
        <p:spPr>
          <a:xfrm>
            <a:off x="9039249" y="2086840"/>
            <a:ext cx="208847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9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УТВЕРЖДАЮ </a:t>
            </a:r>
          </a:p>
          <a:p>
            <a:pPr algn="r"/>
            <a:r>
              <a:rPr lang="ru-RU" sz="9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Директор МБУ Дом культуры</a:t>
            </a:r>
          </a:p>
          <a:p>
            <a:pPr algn="r"/>
            <a:r>
              <a:rPr lang="ru-RU" sz="9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«Колос»  </a:t>
            </a:r>
          </a:p>
          <a:p>
            <a:pPr algn="r"/>
            <a:r>
              <a:rPr lang="ru-RU" sz="900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(подпись)ФИО</a:t>
            </a:r>
            <a:r>
              <a:rPr lang="ru-RU" sz="9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. </a:t>
            </a:r>
          </a:p>
          <a:p>
            <a:pPr algn="r"/>
            <a:r>
              <a:rPr lang="ru-RU" sz="9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дата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6D276C4-1323-5E08-3B36-1F954DC0DF64}"/>
              </a:ext>
            </a:extLst>
          </p:cNvPr>
          <p:cNvSpPr txBox="1"/>
          <p:nvPr/>
        </p:nvSpPr>
        <p:spPr>
          <a:xfrm>
            <a:off x="4991949" y="2916603"/>
            <a:ext cx="6227684" cy="3698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ПОЛОЖЕНИЕ  О КЛУБНОМ ФОРМИРОВАНИИ</a:t>
            </a:r>
            <a:endParaRPr lang="ru-RU" sz="16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Образцовая студия изобразительного искусства и декоративно-прикладного творчества «Кисточка» ( Клуб по интересам «Садовод»,  хореографический коллектив «Сапожок», о вокальном любительском объединении «Соловушка») </a:t>
            </a:r>
            <a:endParaRPr lang="ru-RU" sz="16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Муниципального бюджетного учреждения Дом культуры «Колос» Талдомского городского округа Московской области (МБУ ДК «Колос»)</a:t>
            </a:r>
            <a:endParaRPr lang="ru-RU" sz="16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(Укажите: укажите наименование клубного формирования с учётом почётного звания, если присвоено, вид, тип формирования и его имя собственное, полное наименование учреждения, при котором организовано клубное формирование </a:t>
            </a:r>
            <a:endParaRPr lang="ru-RU" sz="16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322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B4C50EC-CBB2-A21F-E587-541BAFC15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7F82C04-221E-6E8E-366B-7E44EDBA39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4" y="-72428"/>
            <a:ext cx="12315980" cy="6930428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4266EA73-23A5-D290-BA5B-A9B527BAF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117" y="264680"/>
            <a:ext cx="11754035" cy="1284754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kumimoji="0" lang="ru-RU" altLang="ru-RU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5B7042E-08A4-4656-F02F-35894DEBE966}"/>
              </a:ext>
            </a:extLst>
          </p:cNvPr>
          <p:cNvSpPr txBox="1"/>
          <p:nvPr/>
        </p:nvSpPr>
        <p:spPr>
          <a:xfrm>
            <a:off x="9759518" y="1204564"/>
            <a:ext cx="228205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Талдомский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информационно-методический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центр культуры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3A7B6E14-FE39-BC75-D345-DB8C6B977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4FEF339-2B3E-AB61-1141-BA280E1EC231}"/>
              </a:ext>
            </a:extLst>
          </p:cNvPr>
          <p:cNvSpPr txBox="1"/>
          <p:nvPr/>
        </p:nvSpPr>
        <p:spPr>
          <a:xfrm>
            <a:off x="420835" y="90418"/>
            <a:ext cx="106674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4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Общие положения </a:t>
            </a: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9EFA16C-CFEE-250C-A254-783D3D93F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02FAD-0DDD-480B-8D46-C53EB284DDEB}" type="slidenum">
              <a:rPr lang="ru-RU" smtClean="0">
                <a:solidFill>
                  <a:schemeClr val="bg1"/>
                </a:solidFill>
              </a:rPr>
              <a:pPr/>
              <a:t>18</a:t>
            </a:fld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15" name="Group 1">
            <a:extLst>
              <a:ext uri="{FF2B5EF4-FFF2-40B4-BE49-F238E27FC236}">
                <a16:creationId xmlns="" xmlns:a16="http://schemas.microsoft.com/office/drawing/2014/main" id="{8BECF7B0-5F14-1C90-1FC8-B7C2A5D93D1A}"/>
              </a:ext>
            </a:extLst>
          </p:cNvPr>
          <p:cNvGrpSpPr/>
          <p:nvPr/>
        </p:nvGrpSpPr>
        <p:grpSpPr>
          <a:xfrm rot="10800000">
            <a:off x="40125" y="3141479"/>
            <a:ext cx="626757" cy="619932"/>
            <a:chOff x="-646196" y="2122319"/>
            <a:chExt cx="381000" cy="381000"/>
          </a:xfrm>
          <a:solidFill>
            <a:srgbClr val="92D050"/>
          </a:solidFill>
        </p:grpSpPr>
        <p:sp>
          <p:nvSpPr>
            <p:cNvPr id="20" name="Овал 19">
              <a:extLst>
                <a:ext uri="{FF2B5EF4-FFF2-40B4-BE49-F238E27FC236}">
                  <a16:creationId xmlns="" xmlns:a16="http://schemas.microsoft.com/office/drawing/2014/main" id="{55F6CFFB-BF55-A78C-DE1C-B40DD09B5C7F}"/>
                </a:ext>
              </a:extLst>
            </p:cNvPr>
            <p:cNvSpPr/>
            <p:nvPr/>
          </p:nvSpPr>
          <p:spPr>
            <a:xfrm>
              <a:off x="-646196" y="2122319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>
                <a:latin typeface="+mj-lt"/>
              </a:endParaRPr>
            </a:p>
          </p:txBody>
        </p:sp>
        <p:cxnSp>
          <p:nvCxnSpPr>
            <p:cNvPr id="21" name="Прямая со стрелкой 20">
              <a:extLst>
                <a:ext uri="{FF2B5EF4-FFF2-40B4-BE49-F238E27FC236}">
                  <a16:creationId xmlns="" xmlns:a16="http://schemas.microsoft.com/office/drawing/2014/main" id="{FDE27D34-FC31-F0F8-F6CA-35F6E2ED14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39843" y="2318265"/>
              <a:ext cx="168627" cy="0"/>
            </a:xfrm>
            <a:prstGeom prst="straightConnector1">
              <a:avLst/>
            </a:prstGeom>
            <a:grpFill/>
            <a:ln w="25400">
              <a:solidFill>
                <a:schemeClr val="bg1"/>
              </a:solidFill>
              <a:round/>
              <a:tailEnd type="arrow" w="med" len="sm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 descr="C:\Users\Культура_ОВ\Desktop\К семинарам\Скриншот-17-12-2024 12_13_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5887" y="938302"/>
            <a:ext cx="7625751" cy="5619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73428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CDC72FA-FA66-D567-76DF-E92C4AA74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7B3DA56-0CDE-6137-050A-BFB3CD178F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4" y="-72428"/>
            <a:ext cx="12315980" cy="6930428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F244CC97-0BD7-E68A-05E9-A68B7CD28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117" y="264680"/>
            <a:ext cx="11754035" cy="1284754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kumimoji="0" lang="ru-RU" altLang="ru-RU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6C2BC80-4F65-28E2-F586-D4D1BBB69ACF}"/>
              </a:ext>
            </a:extLst>
          </p:cNvPr>
          <p:cNvSpPr txBox="1"/>
          <p:nvPr/>
        </p:nvSpPr>
        <p:spPr>
          <a:xfrm>
            <a:off x="9759518" y="1204564"/>
            <a:ext cx="228205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Талдомский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информационно-методический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центр культуры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BBA07F1C-5106-EE1D-B700-F855484D7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DFB1633-8CDB-17CD-14A3-327F2E12ABFD}"/>
              </a:ext>
            </a:extLst>
          </p:cNvPr>
          <p:cNvSpPr txBox="1"/>
          <p:nvPr/>
        </p:nvSpPr>
        <p:spPr>
          <a:xfrm>
            <a:off x="420835" y="90418"/>
            <a:ext cx="106674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4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деятельности</a:t>
            </a: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C09E3D8-DCC5-02D7-64B5-D1B878BE4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02FAD-0DDD-480B-8D46-C53EB284DDEB}" type="slidenum">
              <a:rPr lang="ru-RU" smtClean="0">
                <a:solidFill>
                  <a:schemeClr val="bg1"/>
                </a:solidFill>
              </a:rPr>
              <a:pPr/>
              <a:t>19</a:t>
            </a:fld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15" name="Group 1">
            <a:extLst>
              <a:ext uri="{FF2B5EF4-FFF2-40B4-BE49-F238E27FC236}">
                <a16:creationId xmlns="" xmlns:a16="http://schemas.microsoft.com/office/drawing/2014/main" id="{DCFF31BF-BF48-8C80-FDD0-56EC1C0F1DCB}"/>
              </a:ext>
            </a:extLst>
          </p:cNvPr>
          <p:cNvGrpSpPr/>
          <p:nvPr/>
        </p:nvGrpSpPr>
        <p:grpSpPr>
          <a:xfrm rot="10800000">
            <a:off x="111895" y="3534887"/>
            <a:ext cx="617879" cy="619932"/>
            <a:chOff x="-646196" y="2122319"/>
            <a:chExt cx="381000" cy="381000"/>
          </a:xfrm>
          <a:solidFill>
            <a:srgbClr val="92D050"/>
          </a:solidFill>
        </p:grpSpPr>
        <p:sp>
          <p:nvSpPr>
            <p:cNvPr id="20" name="Овал 19">
              <a:extLst>
                <a:ext uri="{FF2B5EF4-FFF2-40B4-BE49-F238E27FC236}">
                  <a16:creationId xmlns="" xmlns:a16="http://schemas.microsoft.com/office/drawing/2014/main" id="{132DFEEA-9790-F696-933E-512E44261318}"/>
                </a:ext>
              </a:extLst>
            </p:cNvPr>
            <p:cNvSpPr/>
            <p:nvPr/>
          </p:nvSpPr>
          <p:spPr>
            <a:xfrm>
              <a:off x="-646196" y="2122319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>
                <a:latin typeface="+mj-lt"/>
              </a:endParaRPr>
            </a:p>
          </p:txBody>
        </p:sp>
        <p:cxnSp>
          <p:nvCxnSpPr>
            <p:cNvPr id="21" name="Прямая со стрелкой 20">
              <a:extLst>
                <a:ext uri="{FF2B5EF4-FFF2-40B4-BE49-F238E27FC236}">
                  <a16:creationId xmlns="" xmlns:a16="http://schemas.microsoft.com/office/drawing/2014/main" id="{F64B7167-FBCA-620E-2F9D-5A348AB47B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39843" y="2318265"/>
              <a:ext cx="168627" cy="0"/>
            </a:xfrm>
            <a:prstGeom prst="straightConnector1">
              <a:avLst/>
            </a:prstGeom>
            <a:grpFill/>
            <a:ln w="25400">
              <a:solidFill>
                <a:schemeClr val="bg1"/>
              </a:solidFill>
              <a:round/>
              <a:tailEnd type="arrow" w="med" len="sm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D7E5DA4-FCAE-B654-640E-91F6ADA1E7B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242" y="1204564"/>
            <a:ext cx="9119066" cy="53627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8324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554050B-6897-95B2-9B47-208862FFD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D27E9EF-6AE5-BA99-57F5-C2EBB5EA16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4" y="-72428"/>
            <a:ext cx="12315980" cy="6930428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C9E6C63A-3608-E5A5-741F-F10D435E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117" y="264680"/>
            <a:ext cx="11754035" cy="1284754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КЛУБНЫЕ ФОРМИРОВАНИЯ В</a:t>
            </a:r>
            <a:br>
              <a:rPr lang="ru-RU" sz="4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УЧРЕЖДЕНИЯХ КУЛЬТУРЫ</a:t>
            </a: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0D34BFC6-2219-09EC-B1C9-1B7A33593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906" y="2372253"/>
            <a:ext cx="3387901" cy="4157843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10000"/>
              </a:lnSpc>
            </a:pPr>
            <a:r>
              <a:rPr lang="ru-RU" b="1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Клубное формирование</a:t>
            </a:r>
            <a:endParaRPr lang="ru-RU" dirty="0">
              <a:solidFill>
                <a:srgbClr val="92D05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ru-RU" sz="1800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культурно-досугового учреждения – добровольное объединение людей, основанное на общности интересов, запросов и потребностей в занятиях любительским художественным и техническим творчеством, совместной творческой деятельностью.</a:t>
            </a:r>
          </a:p>
          <a:p>
            <a:r>
              <a:rPr lang="ru-RU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8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18" name="Рисунок 17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02AFBBE7-A8CA-89CD-06FC-174C6BD7B8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57354" y="3320362"/>
            <a:ext cx="393577" cy="3935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F528525-B6D3-23EA-DEF8-17FC2A807041}"/>
              </a:ext>
            </a:extLst>
          </p:cNvPr>
          <p:cNvSpPr txBox="1"/>
          <p:nvPr/>
        </p:nvSpPr>
        <p:spPr>
          <a:xfrm>
            <a:off x="9759518" y="1204564"/>
            <a:ext cx="228205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Талдомский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информационно-методический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центр культуры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610FF5-C0D8-57D0-EA6E-1F2B91FB87AB}"/>
              </a:ext>
            </a:extLst>
          </p:cNvPr>
          <p:cNvSpPr txBox="1"/>
          <p:nvPr/>
        </p:nvSpPr>
        <p:spPr>
          <a:xfrm>
            <a:off x="7211185" y="2311289"/>
            <a:ext cx="4515968" cy="3974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Его деятельность способствует:</a:t>
            </a:r>
            <a:endParaRPr lang="ru-RU" sz="2200" dirty="0"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r>
              <a:rPr lang="ru-RU" sz="2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 </a:t>
            </a:r>
          </a:p>
          <a:p>
            <a:pPr>
              <a:lnSpc>
                <a:spcPct val="115000"/>
              </a:lnSpc>
            </a:pPr>
            <a:r>
              <a:rPr lang="ru-RU" sz="1800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- развитию дарований и творческого потенциала каждого участника;</a:t>
            </a:r>
          </a:p>
          <a:p>
            <a:pPr>
              <a:lnSpc>
                <a:spcPct val="115000"/>
              </a:lnSpc>
            </a:pPr>
            <a:r>
              <a:rPr lang="ru-RU" sz="1800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-созданию условий для освоения и создания участниками культурных ценностей;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-овладению полезными навыками в организации досуга и отдыха, в области культуры быта, здорового образа жизни и </a:t>
            </a:r>
            <a:r>
              <a:rPr lang="ru-RU" sz="1800" i="1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800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т.д.</a:t>
            </a:r>
            <a:endParaRPr lang="ru-RU" sz="1600" i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D7131247-4CD4-9F57-41AF-D25FBE9C5D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63891" y="4006928"/>
            <a:ext cx="393577" cy="393577"/>
          </a:xfrm>
          <a:prstGeom prst="rect">
            <a:avLst/>
          </a:prstGeom>
        </p:spPr>
      </p:pic>
      <p:pic>
        <p:nvPicPr>
          <p:cNvPr id="12" name="Рисунок 11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3E48DB56-E76D-1CE6-7785-FE87D7A59C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87481" y="4928604"/>
            <a:ext cx="393577" cy="393577"/>
          </a:xfrm>
          <a:prstGeom prst="rect">
            <a:avLst/>
          </a:prstGeom>
        </p:spPr>
      </p:pic>
      <p:grpSp>
        <p:nvGrpSpPr>
          <p:cNvPr id="23" name="Group 1">
            <a:extLst>
              <a:ext uri="{FF2B5EF4-FFF2-40B4-BE49-F238E27FC236}">
                <a16:creationId xmlns="" xmlns:a16="http://schemas.microsoft.com/office/drawing/2014/main" id="{E92299BD-1F39-E146-C501-5AFCAA1EAA70}"/>
              </a:ext>
            </a:extLst>
          </p:cNvPr>
          <p:cNvGrpSpPr/>
          <p:nvPr/>
        </p:nvGrpSpPr>
        <p:grpSpPr>
          <a:xfrm rot="10800000">
            <a:off x="4714019" y="3658253"/>
            <a:ext cx="1560249" cy="1484504"/>
            <a:chOff x="-646196" y="2122319"/>
            <a:chExt cx="381000" cy="381000"/>
          </a:xfrm>
          <a:solidFill>
            <a:srgbClr val="92D050"/>
          </a:solidFill>
        </p:grpSpPr>
        <p:sp>
          <p:nvSpPr>
            <p:cNvPr id="24" name="Овал 23">
              <a:extLst>
                <a:ext uri="{FF2B5EF4-FFF2-40B4-BE49-F238E27FC236}">
                  <a16:creationId xmlns="" xmlns:a16="http://schemas.microsoft.com/office/drawing/2014/main" id="{884536FF-D289-37B6-831A-CEC5241AF0CC}"/>
                </a:ext>
              </a:extLst>
            </p:cNvPr>
            <p:cNvSpPr/>
            <p:nvPr/>
          </p:nvSpPr>
          <p:spPr>
            <a:xfrm>
              <a:off x="-646196" y="2122319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>
                <a:latin typeface="+mj-lt"/>
              </a:endParaRPr>
            </a:p>
          </p:txBody>
        </p:sp>
        <p:cxnSp>
          <p:nvCxnSpPr>
            <p:cNvPr id="25" name="Прямая со стрелкой 24">
              <a:extLst>
                <a:ext uri="{FF2B5EF4-FFF2-40B4-BE49-F238E27FC236}">
                  <a16:creationId xmlns="" xmlns:a16="http://schemas.microsoft.com/office/drawing/2014/main" id="{1CEC0363-891C-0F44-CC0C-600F0C0D23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39843" y="2318265"/>
              <a:ext cx="168627" cy="0"/>
            </a:xfrm>
            <a:prstGeom prst="straightConnector1">
              <a:avLst/>
            </a:prstGeom>
            <a:grpFill/>
            <a:ln w="25400">
              <a:solidFill>
                <a:schemeClr val="bg1"/>
              </a:solidFill>
              <a:round/>
              <a:tailEnd type="arrow" w="med" len="sm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Номер слайда 26">
            <a:extLst>
              <a:ext uri="{FF2B5EF4-FFF2-40B4-BE49-F238E27FC236}">
                <a16:creationId xmlns="" xmlns:a16="http://schemas.microsoft.com/office/drawing/2014/main" id="{6410B071-B41E-4102-2DC1-E08F032D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02FAD-0DDD-480B-8D46-C53EB284DDEB}" type="slidenum">
              <a:rPr lang="ru-RU" smtClean="0">
                <a:solidFill>
                  <a:schemeClr val="bg1"/>
                </a:solidFill>
              </a:rPr>
              <a:pPr/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9291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4FFCA06-9E8B-1C24-9E20-F80485874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26D10EA-3DCF-F7B0-FDB5-05085F582A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4" y="-72428"/>
            <a:ext cx="12315980" cy="6930428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47D4F8F1-C949-E716-81BD-2B12A46D7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117" y="264680"/>
            <a:ext cx="11754035" cy="1284754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kumimoji="0" lang="ru-RU" altLang="ru-RU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2536146-8B1D-A048-BE03-D7C0DA84AE63}"/>
              </a:ext>
            </a:extLst>
          </p:cNvPr>
          <p:cNvSpPr txBox="1"/>
          <p:nvPr/>
        </p:nvSpPr>
        <p:spPr>
          <a:xfrm>
            <a:off x="9759518" y="1204564"/>
            <a:ext cx="228205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Талдомский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информационно-методический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центр культуры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46E2D7D6-E1C2-2C0F-C3A3-D71AA2FCC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B8959EB-19C0-6490-AF0E-F5CE19A41743}"/>
              </a:ext>
            </a:extLst>
          </p:cNvPr>
          <p:cNvSpPr txBox="1"/>
          <p:nvPr/>
        </p:nvSpPr>
        <p:spPr>
          <a:xfrm>
            <a:off x="420835" y="90418"/>
            <a:ext cx="106674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4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деятельности </a:t>
            </a: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66B6E28-D82B-9F3E-C020-7ACC39FF1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02FAD-0DDD-480B-8D46-C53EB284DDEB}" type="slidenum">
              <a:rPr lang="ru-RU" smtClean="0">
                <a:solidFill>
                  <a:schemeClr val="bg1"/>
                </a:solidFill>
              </a:rPr>
              <a:pPr/>
              <a:t>20</a:t>
            </a:fld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15" name="Group 1">
            <a:extLst>
              <a:ext uri="{FF2B5EF4-FFF2-40B4-BE49-F238E27FC236}">
                <a16:creationId xmlns="" xmlns:a16="http://schemas.microsoft.com/office/drawing/2014/main" id="{481F8D22-4B6A-1B17-652B-0ED63E832C3C}"/>
              </a:ext>
            </a:extLst>
          </p:cNvPr>
          <p:cNvGrpSpPr/>
          <p:nvPr/>
        </p:nvGrpSpPr>
        <p:grpSpPr>
          <a:xfrm rot="10800000">
            <a:off x="177041" y="2591215"/>
            <a:ext cx="878151" cy="861372"/>
            <a:chOff x="-646196" y="2122319"/>
            <a:chExt cx="381000" cy="381000"/>
          </a:xfrm>
          <a:solidFill>
            <a:srgbClr val="92D050"/>
          </a:solidFill>
        </p:grpSpPr>
        <p:sp>
          <p:nvSpPr>
            <p:cNvPr id="20" name="Овал 19">
              <a:extLst>
                <a:ext uri="{FF2B5EF4-FFF2-40B4-BE49-F238E27FC236}">
                  <a16:creationId xmlns="" xmlns:a16="http://schemas.microsoft.com/office/drawing/2014/main" id="{19B50245-CCA2-E3A1-7D3C-27CBB99C8804}"/>
                </a:ext>
              </a:extLst>
            </p:cNvPr>
            <p:cNvSpPr/>
            <p:nvPr/>
          </p:nvSpPr>
          <p:spPr>
            <a:xfrm>
              <a:off x="-646196" y="2122319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>
                <a:latin typeface="+mj-lt"/>
              </a:endParaRPr>
            </a:p>
          </p:txBody>
        </p:sp>
        <p:cxnSp>
          <p:nvCxnSpPr>
            <p:cNvPr id="21" name="Прямая со стрелкой 20">
              <a:extLst>
                <a:ext uri="{FF2B5EF4-FFF2-40B4-BE49-F238E27FC236}">
                  <a16:creationId xmlns="" xmlns:a16="http://schemas.microsoft.com/office/drawing/2014/main" id="{FAC5EF20-059E-36AE-B979-93EB6ED14F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39843" y="2318265"/>
              <a:ext cx="168627" cy="0"/>
            </a:xfrm>
            <a:prstGeom prst="straightConnector1">
              <a:avLst/>
            </a:prstGeom>
            <a:grpFill/>
            <a:ln w="25400">
              <a:solidFill>
                <a:schemeClr val="bg1"/>
              </a:solidFill>
              <a:round/>
              <a:tailEnd type="arrow" w="med" len="sm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15F4154-DFAB-656E-2F80-E2399303BB9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5343" y="2296798"/>
            <a:ext cx="10282976" cy="3705093"/>
          </a:xfrm>
          <a:prstGeom prst="rect">
            <a:avLst/>
          </a:prstGeom>
        </p:spPr>
      </p:pic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BCDA44DA-1894-2457-316E-66B2E3CEBDC1}"/>
              </a:ext>
            </a:extLst>
          </p:cNvPr>
          <p:cNvCxnSpPr>
            <a:cxnSpLocks/>
          </p:cNvCxnSpPr>
          <p:nvPr/>
        </p:nvCxnSpPr>
        <p:spPr>
          <a:xfrm>
            <a:off x="247341" y="3668698"/>
            <a:ext cx="1125443" cy="0"/>
          </a:xfrm>
          <a:prstGeom prst="straightConnector1">
            <a:avLst/>
          </a:prstGeom>
          <a:solidFill>
            <a:srgbClr val="92D050"/>
          </a:solidFill>
          <a:ln w="25400">
            <a:solidFill>
              <a:schemeClr val="bg1"/>
            </a:solidFill>
            <a:round/>
            <a:tailEnd type="arrow" w="med" len="sm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="" xmlns:a16="http://schemas.microsoft.com/office/drawing/2014/main" id="{F9B48D52-EBFB-B887-A9E9-2D1D983A696B}"/>
              </a:ext>
            </a:extLst>
          </p:cNvPr>
          <p:cNvCxnSpPr>
            <a:cxnSpLocks/>
          </p:cNvCxnSpPr>
          <p:nvPr/>
        </p:nvCxnSpPr>
        <p:spPr>
          <a:xfrm>
            <a:off x="212553" y="4370034"/>
            <a:ext cx="1125443" cy="0"/>
          </a:xfrm>
          <a:prstGeom prst="straightConnector1">
            <a:avLst/>
          </a:prstGeom>
          <a:solidFill>
            <a:srgbClr val="92D050"/>
          </a:solidFill>
          <a:ln w="25400">
            <a:solidFill>
              <a:schemeClr val="bg1"/>
            </a:solidFill>
            <a:round/>
            <a:tailEnd type="arrow" w="med" len="sm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8FB11296-DAA4-4D33-1266-51F4CEB44012}"/>
              </a:ext>
            </a:extLst>
          </p:cNvPr>
          <p:cNvCxnSpPr>
            <a:cxnSpLocks/>
          </p:cNvCxnSpPr>
          <p:nvPr/>
        </p:nvCxnSpPr>
        <p:spPr>
          <a:xfrm>
            <a:off x="212553" y="5115758"/>
            <a:ext cx="1125443" cy="0"/>
          </a:xfrm>
          <a:prstGeom prst="straightConnector1">
            <a:avLst/>
          </a:prstGeom>
          <a:solidFill>
            <a:srgbClr val="92D050"/>
          </a:solidFill>
          <a:ln w="25400">
            <a:solidFill>
              <a:schemeClr val="bg1"/>
            </a:solidFill>
            <a:round/>
            <a:tailEnd type="arrow" w="med" len="sm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="" xmlns:a16="http://schemas.microsoft.com/office/drawing/2014/main" id="{F406A3DF-A5A6-B107-8801-21B590135DCC}"/>
              </a:ext>
            </a:extLst>
          </p:cNvPr>
          <p:cNvCxnSpPr>
            <a:cxnSpLocks/>
          </p:cNvCxnSpPr>
          <p:nvPr/>
        </p:nvCxnSpPr>
        <p:spPr>
          <a:xfrm>
            <a:off x="212553" y="5541887"/>
            <a:ext cx="1125443" cy="0"/>
          </a:xfrm>
          <a:prstGeom prst="straightConnector1">
            <a:avLst/>
          </a:prstGeom>
          <a:solidFill>
            <a:srgbClr val="92D050"/>
          </a:solidFill>
          <a:ln w="25400">
            <a:solidFill>
              <a:schemeClr val="bg1"/>
            </a:solidFill>
            <a:round/>
            <a:tailEnd type="arrow" w="med" len="sm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21928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7C41A63-768B-2827-194F-BA59BD4B3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9A8C75E-5FE8-5F3A-C70E-2A1A613ABE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4" y="-72428"/>
            <a:ext cx="12315980" cy="6930428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7BDA5609-89F7-A910-887C-430F1DCD1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117" y="264680"/>
            <a:ext cx="11754035" cy="1284754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kumimoji="0" lang="ru-RU" altLang="ru-RU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371D7A3-873D-1AD3-FDB0-885BE2916DA3}"/>
              </a:ext>
            </a:extLst>
          </p:cNvPr>
          <p:cNvSpPr txBox="1"/>
          <p:nvPr/>
        </p:nvSpPr>
        <p:spPr>
          <a:xfrm>
            <a:off x="9759518" y="1204564"/>
            <a:ext cx="228205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Талдомский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информационно-методический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центр культуры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902648D2-1E6B-69DD-A8DC-845095602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C68D504-8708-895C-0DB7-3DFF298C9E54}"/>
              </a:ext>
            </a:extLst>
          </p:cNvPr>
          <p:cNvSpPr txBox="1"/>
          <p:nvPr/>
        </p:nvSpPr>
        <p:spPr>
          <a:xfrm>
            <a:off x="420835" y="90418"/>
            <a:ext cx="106674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36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приема, отчисления и наполняемость клубного формирования </a:t>
            </a:r>
            <a:endParaRPr lang="ru-RU" sz="36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4A31012-3EFF-17E9-2821-0584FB465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02FAD-0DDD-480B-8D46-C53EB284DDEB}" type="slidenum">
              <a:rPr lang="ru-RU" smtClean="0">
                <a:solidFill>
                  <a:schemeClr val="bg1"/>
                </a:solidFill>
              </a:rPr>
              <a:pPr/>
              <a:t>21</a:t>
            </a:fld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15" name="Group 1">
            <a:extLst>
              <a:ext uri="{FF2B5EF4-FFF2-40B4-BE49-F238E27FC236}">
                <a16:creationId xmlns="" xmlns:a16="http://schemas.microsoft.com/office/drawing/2014/main" id="{96F6AB67-90AF-3EF2-3F6B-C582F687686A}"/>
              </a:ext>
            </a:extLst>
          </p:cNvPr>
          <p:cNvGrpSpPr/>
          <p:nvPr/>
        </p:nvGrpSpPr>
        <p:grpSpPr>
          <a:xfrm rot="10800000">
            <a:off x="136749" y="4092595"/>
            <a:ext cx="568171" cy="586446"/>
            <a:chOff x="-646196" y="2122319"/>
            <a:chExt cx="381000" cy="381000"/>
          </a:xfrm>
          <a:solidFill>
            <a:srgbClr val="92D050"/>
          </a:solidFill>
        </p:grpSpPr>
        <p:sp>
          <p:nvSpPr>
            <p:cNvPr id="20" name="Овал 19">
              <a:extLst>
                <a:ext uri="{FF2B5EF4-FFF2-40B4-BE49-F238E27FC236}">
                  <a16:creationId xmlns="" xmlns:a16="http://schemas.microsoft.com/office/drawing/2014/main" id="{15B52E8C-09CB-6B15-E619-3BD55FCA16C6}"/>
                </a:ext>
              </a:extLst>
            </p:cNvPr>
            <p:cNvSpPr/>
            <p:nvPr/>
          </p:nvSpPr>
          <p:spPr>
            <a:xfrm>
              <a:off x="-646196" y="2122319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>
                <a:latin typeface="+mj-lt"/>
              </a:endParaRPr>
            </a:p>
          </p:txBody>
        </p:sp>
        <p:cxnSp>
          <p:nvCxnSpPr>
            <p:cNvPr id="21" name="Прямая со стрелкой 20">
              <a:extLst>
                <a:ext uri="{FF2B5EF4-FFF2-40B4-BE49-F238E27FC236}">
                  <a16:creationId xmlns="" xmlns:a16="http://schemas.microsoft.com/office/drawing/2014/main" id="{AB887CDD-EB8A-5680-6399-B24FC090EC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39843" y="2318265"/>
              <a:ext cx="168627" cy="0"/>
            </a:xfrm>
            <a:prstGeom prst="straightConnector1">
              <a:avLst/>
            </a:prstGeom>
            <a:grpFill/>
            <a:ln w="25400">
              <a:solidFill>
                <a:schemeClr val="bg1"/>
              </a:solidFill>
              <a:round/>
              <a:tailEnd type="arrow" w="med" len="sm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C:\Users\Культура_ОВ\Desktop\К семинарам\Скриншот-17-12-2024 12_14_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8683" y="1591747"/>
            <a:ext cx="6626526" cy="5033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00861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635AD94-3E2B-6A45-E76F-869F28E02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472FC4B-1F2C-BA58-B209-BFFC2895F5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4" y="-72428"/>
            <a:ext cx="12315980" cy="6930428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F79BBA45-DF1B-3CB0-869E-2BA0C6A6C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117" y="264680"/>
            <a:ext cx="11754035" cy="1284754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kumimoji="0" lang="ru-RU" altLang="ru-RU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ED0F407-CF86-A368-575A-C0F0239EF569}"/>
              </a:ext>
            </a:extLst>
          </p:cNvPr>
          <p:cNvSpPr txBox="1"/>
          <p:nvPr/>
        </p:nvSpPr>
        <p:spPr>
          <a:xfrm>
            <a:off x="9759518" y="1204564"/>
            <a:ext cx="228205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Талдомский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информационно-методический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центр культуры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CC844EA4-E555-7904-AF41-1E93D2252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5983FE4-9EDD-5395-CD70-4AAE3F6736FE}"/>
              </a:ext>
            </a:extLst>
          </p:cNvPr>
          <p:cNvSpPr txBox="1"/>
          <p:nvPr/>
        </p:nvSpPr>
        <p:spPr>
          <a:xfrm>
            <a:off x="420835" y="90418"/>
            <a:ext cx="106674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4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Творческо-организационная работа </a:t>
            </a: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CE82488-255C-4F78-4660-7258C62FE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02FAD-0DDD-480B-8D46-C53EB284DDEB}" type="slidenum">
              <a:rPr lang="ru-RU" smtClean="0">
                <a:solidFill>
                  <a:schemeClr val="bg1"/>
                </a:solidFill>
              </a:rPr>
              <a:pPr/>
              <a:t>22</a:t>
            </a:fld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15" name="Group 1">
            <a:extLst>
              <a:ext uri="{FF2B5EF4-FFF2-40B4-BE49-F238E27FC236}">
                <a16:creationId xmlns="" xmlns:a16="http://schemas.microsoft.com/office/drawing/2014/main" id="{947BAC40-49ED-AF7A-4C12-22DEB809ACB6}"/>
              </a:ext>
            </a:extLst>
          </p:cNvPr>
          <p:cNvGrpSpPr/>
          <p:nvPr/>
        </p:nvGrpSpPr>
        <p:grpSpPr>
          <a:xfrm rot="10800000">
            <a:off x="532794" y="3154299"/>
            <a:ext cx="1357543" cy="1347706"/>
            <a:chOff x="-646196" y="2122319"/>
            <a:chExt cx="381000" cy="381000"/>
          </a:xfrm>
          <a:solidFill>
            <a:srgbClr val="92D050"/>
          </a:solidFill>
        </p:grpSpPr>
        <p:sp>
          <p:nvSpPr>
            <p:cNvPr id="20" name="Овал 19">
              <a:extLst>
                <a:ext uri="{FF2B5EF4-FFF2-40B4-BE49-F238E27FC236}">
                  <a16:creationId xmlns="" xmlns:a16="http://schemas.microsoft.com/office/drawing/2014/main" id="{FFA629A5-7E3C-A6F5-C057-57FCF953CD4E}"/>
                </a:ext>
              </a:extLst>
            </p:cNvPr>
            <p:cNvSpPr/>
            <p:nvPr/>
          </p:nvSpPr>
          <p:spPr>
            <a:xfrm>
              <a:off x="-646196" y="2122319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>
                <a:latin typeface="+mj-lt"/>
              </a:endParaRPr>
            </a:p>
          </p:txBody>
        </p:sp>
        <p:cxnSp>
          <p:nvCxnSpPr>
            <p:cNvPr id="21" name="Прямая со стрелкой 20">
              <a:extLst>
                <a:ext uri="{FF2B5EF4-FFF2-40B4-BE49-F238E27FC236}">
                  <a16:creationId xmlns="" xmlns:a16="http://schemas.microsoft.com/office/drawing/2014/main" id="{C413EF29-62AF-F169-8FEA-E2A039D332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39843" y="2318265"/>
              <a:ext cx="168627" cy="0"/>
            </a:xfrm>
            <a:prstGeom prst="straightConnector1">
              <a:avLst/>
            </a:prstGeom>
            <a:grpFill/>
            <a:ln w="25400">
              <a:solidFill>
                <a:schemeClr val="bg1"/>
              </a:solidFill>
              <a:round/>
              <a:tailEnd type="arrow" w="med" len="sm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1FD5669-513D-CB50-A618-ED4AAEF392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7925" y="1373620"/>
            <a:ext cx="7296150" cy="5219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1441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E4BBC22-E3EC-FAAE-2938-F8E887B54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CB26ADA-F671-B3C2-FEAB-068C4850CA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4" y="-72428"/>
            <a:ext cx="12315980" cy="6930428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38A632D4-1858-0B6D-F090-A2EBBD3E8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117" y="264680"/>
            <a:ext cx="11754035" cy="1284754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kumimoji="0" lang="ru-RU" altLang="ru-RU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20E1F30-13D7-9F55-4105-C48C414B803D}"/>
              </a:ext>
            </a:extLst>
          </p:cNvPr>
          <p:cNvSpPr txBox="1"/>
          <p:nvPr/>
        </p:nvSpPr>
        <p:spPr>
          <a:xfrm>
            <a:off x="9759518" y="1204564"/>
            <a:ext cx="228205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Талдомский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информационно-методический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центр культуры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9C4E2356-5677-0708-6867-BBD380599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1DCC324-F2FA-57CF-F637-63DFD8126740}"/>
              </a:ext>
            </a:extLst>
          </p:cNvPr>
          <p:cNvSpPr txBox="1"/>
          <p:nvPr/>
        </p:nvSpPr>
        <p:spPr>
          <a:xfrm>
            <a:off x="420836" y="90418"/>
            <a:ext cx="96198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40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Руководство клубным формированием и </a:t>
            </a:r>
            <a:r>
              <a:rPr lang="ru-RU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40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контроль над его деятельностью</a:t>
            </a:r>
            <a:endParaRPr lang="ru-RU" sz="40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8D3AFDB-F03F-93CD-D028-EE6E7A03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02FAD-0DDD-480B-8D46-C53EB284DDEB}" type="slidenum">
              <a:rPr lang="ru-RU" smtClean="0">
                <a:solidFill>
                  <a:schemeClr val="bg1"/>
                </a:solidFill>
              </a:rPr>
              <a:pPr/>
              <a:t>23</a:t>
            </a:fld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15" name="Group 1">
            <a:extLst>
              <a:ext uri="{FF2B5EF4-FFF2-40B4-BE49-F238E27FC236}">
                <a16:creationId xmlns="" xmlns:a16="http://schemas.microsoft.com/office/drawing/2014/main" id="{D3AEACDA-198F-9CEA-0270-A38FF51B051D}"/>
              </a:ext>
            </a:extLst>
          </p:cNvPr>
          <p:cNvGrpSpPr/>
          <p:nvPr/>
        </p:nvGrpSpPr>
        <p:grpSpPr>
          <a:xfrm rot="10800000">
            <a:off x="696785" y="3724273"/>
            <a:ext cx="594670" cy="621253"/>
            <a:chOff x="-646196" y="2122319"/>
            <a:chExt cx="381000" cy="381000"/>
          </a:xfrm>
          <a:solidFill>
            <a:srgbClr val="92D050"/>
          </a:solidFill>
        </p:grpSpPr>
        <p:sp>
          <p:nvSpPr>
            <p:cNvPr id="20" name="Овал 19">
              <a:extLst>
                <a:ext uri="{FF2B5EF4-FFF2-40B4-BE49-F238E27FC236}">
                  <a16:creationId xmlns="" xmlns:a16="http://schemas.microsoft.com/office/drawing/2014/main" id="{C8A0E0D3-8359-4B83-CB77-CCE90D495ED7}"/>
                </a:ext>
              </a:extLst>
            </p:cNvPr>
            <p:cNvSpPr/>
            <p:nvPr/>
          </p:nvSpPr>
          <p:spPr>
            <a:xfrm>
              <a:off x="-646196" y="2122319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>
                <a:latin typeface="+mj-lt"/>
              </a:endParaRPr>
            </a:p>
          </p:txBody>
        </p:sp>
        <p:cxnSp>
          <p:nvCxnSpPr>
            <p:cNvPr id="21" name="Прямая со стрелкой 20">
              <a:extLst>
                <a:ext uri="{FF2B5EF4-FFF2-40B4-BE49-F238E27FC236}">
                  <a16:creationId xmlns="" xmlns:a16="http://schemas.microsoft.com/office/drawing/2014/main" id="{95DAF12B-113D-ABD4-B010-4D98DC1BAC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39843" y="2318265"/>
              <a:ext cx="168627" cy="0"/>
            </a:xfrm>
            <a:prstGeom prst="straightConnector1">
              <a:avLst/>
            </a:prstGeom>
            <a:grpFill/>
            <a:ln w="25400">
              <a:solidFill>
                <a:schemeClr val="bg1"/>
              </a:solidFill>
              <a:round/>
              <a:tailEnd type="arrow" w="med" len="sm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CEAE0932-127E-D855-11E8-85CE65E6544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4715" y="2029410"/>
            <a:ext cx="9355830" cy="46532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3904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EBED5D9-83A6-6A56-30A9-214054DDE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18B8D4A-66FB-5FA2-6266-4F8CD803A6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4" y="-72428"/>
            <a:ext cx="12315980" cy="6930428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334729CB-E0A9-5E54-0326-5F2CD30D0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117" y="264680"/>
            <a:ext cx="11754035" cy="1284754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kumimoji="0" lang="ru-RU" altLang="ru-RU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CBA2684F-6DD2-6B30-6CBA-354F5C00F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5DB8E71-2D5B-1ECF-32CF-708741BFD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02FAD-0DDD-480B-8D46-C53EB284DDEB}" type="slidenum">
              <a:rPr lang="ru-RU" smtClean="0">
                <a:solidFill>
                  <a:schemeClr val="bg1"/>
                </a:solidFill>
              </a:rPr>
              <a:pPr/>
              <a:t>24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33112B5-6529-369A-A768-877B4E35980D}"/>
              </a:ext>
            </a:extLst>
          </p:cNvPr>
          <p:cNvSpPr txBox="1"/>
          <p:nvPr/>
        </p:nvSpPr>
        <p:spPr>
          <a:xfrm>
            <a:off x="3960121" y="2505670"/>
            <a:ext cx="43583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Талдомский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информационно-методический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центр культуры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2F20F39E-A81D-2B97-911F-00B9F212E730}"/>
              </a:ext>
            </a:extLst>
          </p:cNvPr>
          <p:cNvSpPr txBox="1">
            <a:spLocks/>
          </p:cNvSpPr>
          <p:nvPr/>
        </p:nvSpPr>
        <p:spPr>
          <a:xfrm>
            <a:off x="665824" y="4413691"/>
            <a:ext cx="10860352" cy="10845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>
                <a:solidFill>
                  <a:srgbClr val="92D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СПАСИБО ЗА ВНИМАНИЕ!</a:t>
            </a:r>
            <a:endParaRPr lang="ru-RU" dirty="0">
              <a:solidFill>
                <a:srgbClr val="92D05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4433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6E90BF5-16EC-6261-B032-5856E1D72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BE9F07A-2EB3-A96A-3838-41B9A8B19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4" y="-72428"/>
            <a:ext cx="12315980" cy="6930428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F02DDE0C-E889-1BC2-1184-B98C3C7CA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117" y="264680"/>
            <a:ext cx="11754035" cy="1284754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ВИДЫ КЛУБНЫХ ФОРМИРОВАНИЙ</a:t>
            </a:r>
            <a:r>
              <a:rPr kumimoji="0" lang="ru-RU" altLang="ru-RU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EAE91E0-349F-86F9-0707-089D53D0A323}"/>
              </a:ext>
            </a:extLst>
          </p:cNvPr>
          <p:cNvSpPr txBox="1"/>
          <p:nvPr/>
        </p:nvSpPr>
        <p:spPr>
          <a:xfrm>
            <a:off x="9759518" y="1204564"/>
            <a:ext cx="228205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Талдомский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информационно-методический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центр культуры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9D08F0A7-9B6B-8654-7301-DEE36960E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D295C17-4640-FFCD-A6F7-73D3E210E441}"/>
              </a:ext>
            </a:extLst>
          </p:cNvPr>
          <p:cNvSpPr txBox="1"/>
          <p:nvPr/>
        </p:nvSpPr>
        <p:spPr>
          <a:xfrm>
            <a:off x="201277" y="2104547"/>
            <a:ext cx="46346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ru-RU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САМОДЕЯТЕЛЬНЫЕ ОБЪЕДИНЕНИЯ </a:t>
            </a:r>
            <a:endParaRPr lang="ru-RU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ДОСУГОВОГО ОБЩЕНИЯ</a:t>
            </a:r>
            <a:endParaRPr lang="ru-RU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F4BCF71-7A54-4EEC-DC22-4BA921660E5C}"/>
              </a:ext>
            </a:extLst>
          </p:cNvPr>
          <p:cNvSpPr txBox="1"/>
          <p:nvPr/>
        </p:nvSpPr>
        <p:spPr>
          <a:xfrm>
            <a:off x="6354048" y="1965880"/>
            <a:ext cx="5336659" cy="1441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КОЛЛЕКТИВЫ ЛЮБИТЕЛЬСКОГО САМОДЕЯТЕЛЬНОГО ХУДОЖЕСТВЕННОГО ТВОРЧЕСТВА (СХТ)</a:t>
            </a:r>
            <a:endParaRPr lang="ru-RU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1">
            <a:extLst>
              <a:ext uri="{FF2B5EF4-FFF2-40B4-BE49-F238E27FC236}">
                <a16:creationId xmlns="" xmlns:a16="http://schemas.microsoft.com/office/drawing/2014/main" id="{00238B3F-FF86-B674-6AF2-D74CFBC90A61}"/>
              </a:ext>
            </a:extLst>
          </p:cNvPr>
          <p:cNvGrpSpPr/>
          <p:nvPr/>
        </p:nvGrpSpPr>
        <p:grpSpPr>
          <a:xfrm rot="16200000">
            <a:off x="2105774" y="1097967"/>
            <a:ext cx="825647" cy="818411"/>
            <a:chOff x="-646196" y="2122319"/>
            <a:chExt cx="381000" cy="381000"/>
          </a:xfrm>
          <a:solidFill>
            <a:srgbClr val="92D050"/>
          </a:solidFill>
        </p:grpSpPr>
        <p:sp>
          <p:nvSpPr>
            <p:cNvPr id="28" name="Овал 27">
              <a:extLst>
                <a:ext uri="{FF2B5EF4-FFF2-40B4-BE49-F238E27FC236}">
                  <a16:creationId xmlns="" xmlns:a16="http://schemas.microsoft.com/office/drawing/2014/main" id="{1D548FB5-88F7-23C4-057D-C983030E88C1}"/>
                </a:ext>
              </a:extLst>
            </p:cNvPr>
            <p:cNvSpPr/>
            <p:nvPr/>
          </p:nvSpPr>
          <p:spPr>
            <a:xfrm>
              <a:off x="-646196" y="2122319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>
                <a:latin typeface="+mj-lt"/>
              </a:endParaRPr>
            </a:p>
          </p:txBody>
        </p:sp>
        <p:cxnSp>
          <p:nvCxnSpPr>
            <p:cNvPr id="29" name="Прямая со стрелкой 28">
              <a:extLst>
                <a:ext uri="{FF2B5EF4-FFF2-40B4-BE49-F238E27FC236}">
                  <a16:creationId xmlns="" xmlns:a16="http://schemas.microsoft.com/office/drawing/2014/main" id="{2F319435-1B93-DE5B-5CBD-34A2D5C55B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39843" y="2318265"/>
              <a:ext cx="168627" cy="0"/>
            </a:xfrm>
            <a:prstGeom prst="straightConnector1">
              <a:avLst/>
            </a:prstGeom>
            <a:grpFill/>
            <a:ln w="25400">
              <a:solidFill>
                <a:schemeClr val="bg1"/>
              </a:solidFill>
              <a:round/>
              <a:tailEnd type="arrow" w="med" len="sm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1">
            <a:extLst>
              <a:ext uri="{FF2B5EF4-FFF2-40B4-BE49-F238E27FC236}">
                <a16:creationId xmlns="" xmlns:a16="http://schemas.microsoft.com/office/drawing/2014/main" id="{D4847E8C-2FEC-AF6E-449C-20D59344D347}"/>
              </a:ext>
            </a:extLst>
          </p:cNvPr>
          <p:cNvGrpSpPr/>
          <p:nvPr/>
        </p:nvGrpSpPr>
        <p:grpSpPr>
          <a:xfrm rot="16200000">
            <a:off x="8174009" y="1102444"/>
            <a:ext cx="825647" cy="818411"/>
            <a:chOff x="-646196" y="2122319"/>
            <a:chExt cx="381000" cy="381000"/>
          </a:xfrm>
          <a:solidFill>
            <a:srgbClr val="92D050"/>
          </a:solidFill>
        </p:grpSpPr>
        <p:sp>
          <p:nvSpPr>
            <p:cNvPr id="31" name="Овал 30">
              <a:extLst>
                <a:ext uri="{FF2B5EF4-FFF2-40B4-BE49-F238E27FC236}">
                  <a16:creationId xmlns="" xmlns:a16="http://schemas.microsoft.com/office/drawing/2014/main" id="{360EACE5-6595-B838-AC20-B2658371AC09}"/>
                </a:ext>
              </a:extLst>
            </p:cNvPr>
            <p:cNvSpPr/>
            <p:nvPr/>
          </p:nvSpPr>
          <p:spPr>
            <a:xfrm>
              <a:off x="-646196" y="2122319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>
                <a:latin typeface="+mj-lt"/>
              </a:endParaRPr>
            </a:p>
          </p:txBody>
        </p:sp>
        <p:cxnSp>
          <p:nvCxnSpPr>
            <p:cNvPr id="32" name="Прямая со стрелкой 31">
              <a:extLst>
                <a:ext uri="{FF2B5EF4-FFF2-40B4-BE49-F238E27FC236}">
                  <a16:creationId xmlns="" xmlns:a16="http://schemas.microsoft.com/office/drawing/2014/main" id="{CE4414DA-1360-8B26-1EC6-6E9E54C723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39843" y="2318265"/>
              <a:ext cx="168627" cy="0"/>
            </a:xfrm>
            <a:prstGeom prst="straightConnector1">
              <a:avLst/>
            </a:prstGeom>
            <a:grpFill/>
            <a:ln w="25400">
              <a:solidFill>
                <a:schemeClr val="bg1"/>
              </a:solidFill>
              <a:round/>
              <a:tailEnd type="arrow" w="med" len="sm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1">
            <a:extLst>
              <a:ext uri="{FF2B5EF4-FFF2-40B4-BE49-F238E27FC236}">
                <a16:creationId xmlns="" xmlns:a16="http://schemas.microsoft.com/office/drawing/2014/main" id="{1A92B044-DF0B-6AC4-E530-2F5AA5AD883E}"/>
              </a:ext>
            </a:extLst>
          </p:cNvPr>
          <p:cNvGrpSpPr/>
          <p:nvPr/>
        </p:nvGrpSpPr>
        <p:grpSpPr>
          <a:xfrm rot="16200000">
            <a:off x="2266133" y="2966139"/>
            <a:ext cx="528326" cy="577049"/>
            <a:chOff x="-646196" y="2122319"/>
            <a:chExt cx="381000" cy="381000"/>
          </a:xfrm>
          <a:solidFill>
            <a:srgbClr val="92D050"/>
          </a:solidFill>
        </p:grpSpPr>
        <p:sp>
          <p:nvSpPr>
            <p:cNvPr id="34" name="Овал 33">
              <a:extLst>
                <a:ext uri="{FF2B5EF4-FFF2-40B4-BE49-F238E27FC236}">
                  <a16:creationId xmlns="" xmlns:a16="http://schemas.microsoft.com/office/drawing/2014/main" id="{9CA5848F-7E88-75BF-A6B5-389CC2F14B98}"/>
                </a:ext>
              </a:extLst>
            </p:cNvPr>
            <p:cNvSpPr/>
            <p:nvPr/>
          </p:nvSpPr>
          <p:spPr>
            <a:xfrm>
              <a:off x="-646196" y="2122319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>
                <a:latin typeface="+mj-lt"/>
              </a:endParaRPr>
            </a:p>
          </p:txBody>
        </p:sp>
        <p:cxnSp>
          <p:nvCxnSpPr>
            <p:cNvPr id="35" name="Прямая со стрелкой 34">
              <a:extLst>
                <a:ext uri="{FF2B5EF4-FFF2-40B4-BE49-F238E27FC236}">
                  <a16:creationId xmlns="" xmlns:a16="http://schemas.microsoft.com/office/drawing/2014/main" id="{2679750A-B16C-4D3B-D2F3-CADE9A47B8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39843" y="2318265"/>
              <a:ext cx="168627" cy="0"/>
            </a:xfrm>
            <a:prstGeom prst="straightConnector1">
              <a:avLst/>
            </a:prstGeom>
            <a:grpFill/>
            <a:ln w="25400">
              <a:solidFill>
                <a:schemeClr val="bg1"/>
              </a:solidFill>
              <a:round/>
              <a:tailEnd type="arrow" w="med" len="sm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1">
            <a:extLst>
              <a:ext uri="{FF2B5EF4-FFF2-40B4-BE49-F238E27FC236}">
                <a16:creationId xmlns="" xmlns:a16="http://schemas.microsoft.com/office/drawing/2014/main" id="{AE520A31-0426-26CE-38D5-45F0849987DF}"/>
              </a:ext>
            </a:extLst>
          </p:cNvPr>
          <p:cNvGrpSpPr/>
          <p:nvPr/>
        </p:nvGrpSpPr>
        <p:grpSpPr>
          <a:xfrm rot="16200000">
            <a:off x="8359487" y="2983909"/>
            <a:ext cx="528326" cy="577049"/>
            <a:chOff x="-646196" y="2122319"/>
            <a:chExt cx="381000" cy="381000"/>
          </a:xfrm>
          <a:solidFill>
            <a:srgbClr val="92D050"/>
          </a:solidFill>
        </p:grpSpPr>
        <p:sp>
          <p:nvSpPr>
            <p:cNvPr id="37" name="Овал 36">
              <a:extLst>
                <a:ext uri="{FF2B5EF4-FFF2-40B4-BE49-F238E27FC236}">
                  <a16:creationId xmlns="" xmlns:a16="http://schemas.microsoft.com/office/drawing/2014/main" id="{0835BEFA-53FB-6578-3308-692302074077}"/>
                </a:ext>
              </a:extLst>
            </p:cNvPr>
            <p:cNvSpPr/>
            <p:nvPr/>
          </p:nvSpPr>
          <p:spPr>
            <a:xfrm>
              <a:off x="-646196" y="2122319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>
                <a:latin typeface="+mj-lt"/>
              </a:endParaRPr>
            </a:p>
          </p:txBody>
        </p:sp>
        <p:cxnSp>
          <p:nvCxnSpPr>
            <p:cNvPr id="38" name="Прямая со стрелкой 37">
              <a:extLst>
                <a:ext uri="{FF2B5EF4-FFF2-40B4-BE49-F238E27FC236}">
                  <a16:creationId xmlns="" xmlns:a16="http://schemas.microsoft.com/office/drawing/2014/main" id="{CB466625-B6CC-9624-8BCF-A4353339BC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39843" y="2318265"/>
              <a:ext cx="168627" cy="0"/>
            </a:xfrm>
            <a:prstGeom prst="straightConnector1">
              <a:avLst/>
            </a:prstGeom>
            <a:grpFill/>
            <a:ln w="25400">
              <a:solidFill>
                <a:schemeClr val="bg1"/>
              </a:solidFill>
              <a:round/>
              <a:tailEnd type="arrow" w="med" len="sm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23263158-C832-2BFD-02C4-A7783D1BF289}"/>
              </a:ext>
            </a:extLst>
          </p:cNvPr>
          <p:cNvSpPr txBox="1"/>
          <p:nvPr/>
        </p:nvSpPr>
        <p:spPr>
          <a:xfrm>
            <a:off x="752383" y="3758450"/>
            <a:ext cx="3991394" cy="49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i="1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любительские </a:t>
            </a:r>
            <a:r>
              <a:rPr lang="ru-RU" sz="1200" b="1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объединения, клубы, курсы, народные университеты, </a:t>
            </a:r>
            <a:r>
              <a:rPr lang="ru-RU" sz="1200" b="1" i="1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группы</a:t>
            </a:r>
            <a:endParaRPr lang="ru-RU" sz="12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96F3BE4B-0335-487E-F57C-464173EAC8A5}"/>
              </a:ext>
            </a:extLst>
          </p:cNvPr>
          <p:cNvSpPr txBox="1"/>
          <p:nvPr/>
        </p:nvSpPr>
        <p:spPr>
          <a:xfrm>
            <a:off x="6886835" y="3764648"/>
            <a:ext cx="4634639" cy="565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(оркестры, хоры, ансамбли, театральные коллективы, студии, кружки)</a:t>
            </a:r>
            <a:r>
              <a:rPr lang="ru-RU" sz="1400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CD244BE5-2915-7055-4E8A-9FF53FCFEAE8}"/>
              </a:ext>
            </a:extLst>
          </p:cNvPr>
          <p:cNvSpPr txBox="1"/>
          <p:nvPr/>
        </p:nvSpPr>
        <p:spPr>
          <a:xfrm>
            <a:off x="4325277" y="4366907"/>
            <a:ext cx="2940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ГЛАВНОЕ ОТЛИЧИЕ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BC5D628C-3FC6-9717-4DDD-479F8EF8B3A9}"/>
              </a:ext>
            </a:extLst>
          </p:cNvPr>
          <p:cNvSpPr txBox="1"/>
          <p:nvPr/>
        </p:nvSpPr>
        <p:spPr>
          <a:xfrm>
            <a:off x="752383" y="5437956"/>
            <a:ext cx="37397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НАЦЕЛЕНЫ НА ОРГАНИЗАЦИЮ ДОСУГА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0" name="Прямая со стрелкой 49">
            <a:extLst>
              <a:ext uri="{FF2B5EF4-FFF2-40B4-BE49-F238E27FC236}">
                <a16:creationId xmlns="" xmlns:a16="http://schemas.microsoft.com/office/drawing/2014/main" id="{7D62F57D-6D2C-3632-C716-E2E1297F976D}"/>
              </a:ext>
            </a:extLst>
          </p:cNvPr>
          <p:cNvCxnSpPr>
            <a:cxnSpLocks/>
          </p:cNvCxnSpPr>
          <p:nvPr/>
        </p:nvCxnSpPr>
        <p:spPr>
          <a:xfrm flipH="1">
            <a:off x="3995110" y="4937745"/>
            <a:ext cx="496991" cy="321680"/>
          </a:xfrm>
          <a:prstGeom prst="straightConnector1">
            <a:avLst/>
          </a:prstGeom>
          <a:solidFill>
            <a:srgbClr val="92D050"/>
          </a:solidFill>
          <a:ln w="25400">
            <a:solidFill>
              <a:schemeClr val="bg1"/>
            </a:solidFill>
            <a:round/>
            <a:tailEnd type="arrow" w="med" len="sm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3AF29556-8E24-CFCA-60D1-07568200ABCE}"/>
              </a:ext>
            </a:extLst>
          </p:cNvPr>
          <p:cNvSpPr txBox="1"/>
          <p:nvPr/>
        </p:nvSpPr>
        <p:spPr>
          <a:xfrm>
            <a:off x="6517301" y="5413656"/>
            <a:ext cx="5524274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НАЦЕЛЕНЫ НА ОТРАБОТКУ И СОВЕРШЕНСТВО НАВЫКОВ, СОЗДАНИЕ КУЛЬТУРНОГО ПРОДУКТА (ПЕСНИ, ТАНЦЫ, СПЕКТАКЛИ, ВЫСТАВКИ)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коллектива обязательно включает в себя учебно-воспитательную и творческо-организационную работу</a:t>
            </a:r>
            <a:r>
              <a:rPr lang="ru-RU" sz="12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4" name="Прямая со стрелкой 53">
            <a:extLst>
              <a:ext uri="{FF2B5EF4-FFF2-40B4-BE49-F238E27FC236}">
                <a16:creationId xmlns="" xmlns:a16="http://schemas.microsoft.com/office/drawing/2014/main" id="{60725AA6-4600-8D7C-DAD8-3084F97B36A3}"/>
              </a:ext>
            </a:extLst>
          </p:cNvPr>
          <p:cNvCxnSpPr>
            <a:cxnSpLocks/>
          </p:cNvCxnSpPr>
          <p:nvPr/>
        </p:nvCxnSpPr>
        <p:spPr>
          <a:xfrm>
            <a:off x="7099181" y="4937745"/>
            <a:ext cx="402450" cy="263045"/>
          </a:xfrm>
          <a:prstGeom prst="straightConnector1">
            <a:avLst/>
          </a:prstGeom>
          <a:solidFill>
            <a:srgbClr val="92D050"/>
          </a:solidFill>
          <a:ln w="25400">
            <a:solidFill>
              <a:schemeClr val="bg1"/>
            </a:solidFill>
            <a:round/>
            <a:tailEnd type="arrow" w="med" len="sm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Номер слайда 57">
            <a:extLst>
              <a:ext uri="{FF2B5EF4-FFF2-40B4-BE49-F238E27FC236}">
                <a16:creationId xmlns="" xmlns:a16="http://schemas.microsoft.com/office/drawing/2014/main" id="{0E40BDA1-4611-9157-A01F-3C16E3808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02FAD-0DDD-480B-8D46-C53EB284DDEB}" type="slidenum">
              <a:rPr lang="ru-RU" smtClean="0">
                <a:solidFill>
                  <a:schemeClr val="bg1"/>
                </a:solidFill>
              </a:rPr>
              <a:pPr/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834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6148B55-6BC1-9024-2696-D76B547F3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4839B96-AE38-1412-7F73-A925A19E5B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4" y="-72428"/>
            <a:ext cx="12315980" cy="6930428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578CF4E9-B038-C2D3-26CD-D7E4F696ED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117" y="264680"/>
            <a:ext cx="11754035" cy="1284754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kumimoji="0" lang="ru-RU" altLang="ru-RU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2B5737B-F89D-081E-5F0E-73573D9622CF}"/>
              </a:ext>
            </a:extLst>
          </p:cNvPr>
          <p:cNvSpPr txBox="1"/>
          <p:nvPr/>
        </p:nvSpPr>
        <p:spPr>
          <a:xfrm>
            <a:off x="9759518" y="1204564"/>
            <a:ext cx="228205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Талдомский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информационно-методический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центр культуры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AD20CA6A-0812-3E87-9447-68DDF013E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FC11319-12D2-56A2-B40F-E8BC32FF5537}"/>
              </a:ext>
            </a:extLst>
          </p:cNvPr>
          <p:cNvSpPr txBox="1"/>
          <p:nvPr/>
        </p:nvSpPr>
        <p:spPr>
          <a:xfrm>
            <a:off x="616117" y="148213"/>
            <a:ext cx="9831619" cy="1444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ЛЮБИТЕЛЬСКИЕ ОБЪЕДИНЕНИЯ И КЛУБЫ ПО ИНТЕРЕСАМ</a:t>
            </a: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CDB1CED-C392-770D-F1AB-B638DE28F301}"/>
              </a:ext>
            </a:extLst>
          </p:cNvPr>
          <p:cNvSpPr txBox="1"/>
          <p:nvPr/>
        </p:nvSpPr>
        <p:spPr>
          <a:xfrm>
            <a:off x="1482570" y="2772908"/>
            <a:ext cx="3417904" cy="3297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200" b="1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Клуб по интересам</a:t>
            </a:r>
            <a:r>
              <a:rPr lang="ru-RU" sz="2200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700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клубное формирование, направленное на творческое саморазвитие личности, создаваемое </a:t>
            </a:r>
            <a:r>
              <a:rPr lang="ru-RU" sz="1700" b="1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целью организации общения людей</a:t>
            </a:r>
            <a:r>
              <a:rPr lang="ru-RU" sz="1700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 единым глубоким интересом к чему-либо.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AFEB4CA-81F4-3291-2987-B527F3F8DBF7}"/>
              </a:ext>
            </a:extLst>
          </p:cNvPr>
          <p:cNvSpPr txBox="1"/>
          <p:nvPr/>
        </p:nvSpPr>
        <p:spPr>
          <a:xfrm>
            <a:off x="7037773" y="2772908"/>
            <a:ext cx="4583097" cy="3363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200" b="1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2200" b="1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юбительские объединения – </a:t>
            </a:r>
            <a:r>
              <a:rPr lang="ru-RU" sz="1700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клубное формирование, объединяющее людей с  глубоким и устойчивым интересом к общему занятию, стремящихся обменяться его результатами и навыками</a:t>
            </a:r>
            <a:r>
              <a:rPr lang="ru-RU" sz="1700" b="1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преобладание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 самообразования.</a:t>
            </a:r>
            <a:endParaRPr lang="ru-RU" sz="16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3B959F6C-0596-D103-ECE0-39A9585D7B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15714" y="2772908"/>
            <a:ext cx="743093" cy="743093"/>
          </a:xfrm>
          <a:prstGeom prst="rect">
            <a:avLst/>
          </a:prstGeom>
        </p:spPr>
      </p:pic>
      <p:pic>
        <p:nvPicPr>
          <p:cNvPr id="14" name="Рисунок 13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140FD487-2C0B-4297-85E0-C8889862EC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6117" y="2772908"/>
            <a:ext cx="743093" cy="743093"/>
          </a:xfrm>
          <a:prstGeom prst="rect">
            <a:avLst/>
          </a:prstGeom>
        </p:spPr>
      </p:pic>
      <p:sp>
        <p:nvSpPr>
          <p:cNvPr id="15" name="Номер слайда 14">
            <a:extLst>
              <a:ext uri="{FF2B5EF4-FFF2-40B4-BE49-F238E27FC236}">
                <a16:creationId xmlns="" xmlns:a16="http://schemas.microsoft.com/office/drawing/2014/main" id="{5A2A2C3B-8E0F-B034-97A4-8B7741C24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02FAD-0DDD-480B-8D46-C53EB284DDEB}" type="slidenum">
              <a:rPr lang="ru-RU" smtClean="0">
                <a:solidFill>
                  <a:schemeClr val="bg1"/>
                </a:solidFill>
              </a:rPr>
              <a:pPr/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526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2619087-4528-E431-C16E-4385C2E2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7CF889F-8C92-8C8F-76F0-3DF7AB03E2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4" y="-72428"/>
            <a:ext cx="12315980" cy="6930428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96B5E36A-B309-BB17-087E-888B39D1B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117" y="264680"/>
            <a:ext cx="11754035" cy="1284754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kumimoji="0" lang="ru-RU" altLang="ru-RU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4A22A9D-948B-0361-6228-51F79D50DE7F}"/>
              </a:ext>
            </a:extLst>
          </p:cNvPr>
          <p:cNvSpPr txBox="1"/>
          <p:nvPr/>
        </p:nvSpPr>
        <p:spPr>
          <a:xfrm>
            <a:off x="9759518" y="1204564"/>
            <a:ext cx="228205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Талдомский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информационно-методический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центр культуры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3D492F01-B043-1989-9CB5-2D5D9C0E8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35064F1-A16A-2C2E-5783-F12DD12D1108}"/>
              </a:ext>
            </a:extLst>
          </p:cNvPr>
          <p:cNvSpPr txBox="1"/>
          <p:nvPr/>
        </p:nvSpPr>
        <p:spPr>
          <a:xfrm>
            <a:off x="616117" y="148213"/>
            <a:ext cx="9831619" cy="736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КОЛЛЕКТИВЫ ЛЮБИТЕЛЬСКОГО СХТ - </a:t>
            </a: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6A3138C-9267-6532-33B3-09A558C18330}"/>
              </a:ext>
            </a:extLst>
          </p:cNvPr>
          <p:cNvSpPr txBox="1"/>
          <p:nvPr/>
        </p:nvSpPr>
        <p:spPr>
          <a:xfrm>
            <a:off x="616117" y="763411"/>
            <a:ext cx="9132356" cy="1476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клубные формирования, форма организованной деятельности группы людей, основанной на общности интересов, </a:t>
            </a:r>
            <a:r>
              <a:rPr lang="ru-RU" sz="2000" b="1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совместном учебно-творческом процессе по освоению теоретических основ и исполнительских навыков.</a:t>
            </a:r>
            <a:endParaRPr lang="ru-RU" sz="2000" dirty="0">
              <a:solidFill>
                <a:srgbClr val="92D05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EB2680B-9F59-1455-6F43-8841B563771D}"/>
              </a:ext>
            </a:extLst>
          </p:cNvPr>
          <p:cNvSpPr txBox="1"/>
          <p:nvPr/>
        </p:nvSpPr>
        <p:spPr>
          <a:xfrm>
            <a:off x="548196" y="2706876"/>
            <a:ext cx="8098654" cy="478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РАЗНОВИДНОСТИ КОЛЛЕКТИВА</a:t>
            </a:r>
            <a:r>
              <a:rPr lang="ru-RU" sz="2400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СТУДИЯ, КРУЖОК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8B6DC3B-6B1C-41F7-9AF9-39359C353D8E}"/>
              </a:ext>
            </a:extLst>
          </p:cNvPr>
          <p:cNvSpPr txBox="1"/>
          <p:nvPr/>
        </p:nvSpPr>
        <p:spPr>
          <a:xfrm>
            <a:off x="3019354" y="3622916"/>
            <a:ext cx="6227684" cy="709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КОЛЛЕКТИВЫ ЛЮБИТЕЛЬСКОГО САМОДЕЯТЕЛЬНОГО ХУДОЖЕСТВЕННОГО ТВОРЧЕСТВА</a:t>
            </a:r>
            <a:endParaRPr lang="ru-RU" sz="1600" dirty="0">
              <a:solidFill>
                <a:srgbClr val="92D05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BA07FAA-F948-A6C7-8064-F68507BB51FD}"/>
              </a:ext>
            </a:extLst>
          </p:cNvPr>
          <p:cNvSpPr txBox="1"/>
          <p:nvPr/>
        </p:nvSpPr>
        <p:spPr>
          <a:xfrm>
            <a:off x="1477109" y="4894225"/>
            <a:ext cx="405481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b="1" i="0" dirty="0">
                <a:solidFill>
                  <a:srgbClr val="92D050"/>
                </a:solidFill>
                <a:effectLst/>
                <a:latin typeface="Century Gothic" panose="020B0502020202020204" pitchFamily="34" charset="0"/>
              </a:rPr>
              <a:t>Жанры</a:t>
            </a:r>
            <a:r>
              <a:rPr lang="ru-RU" sz="2000" dirty="0">
                <a:latin typeface="Century Gothic" panose="020B0502020202020204" pitchFamily="34" charset="0"/>
              </a:rPr>
              <a:t/>
            </a:r>
            <a:br>
              <a:rPr lang="ru-RU" sz="2000" dirty="0">
                <a:latin typeface="Century Gothic" panose="020B0502020202020204" pitchFamily="34" charset="0"/>
              </a:rPr>
            </a:br>
            <a:r>
              <a:rPr lang="ru-RU" sz="1600" b="1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хоровой, </a:t>
            </a:r>
            <a:r>
              <a:rPr lang="ru-RU" sz="1600" b="1" i="1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вокальный</a:t>
            </a:r>
            <a:r>
              <a:rPr lang="ru-RU" sz="1600" b="1" i="1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, театральный</a:t>
            </a:r>
            <a:r>
              <a:rPr lang="ru-RU" sz="1600" b="1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, инструментальный, хореографический, ИЗО и ДПИ, литературный, публицистический, раннего творческого развития</a:t>
            </a:r>
            <a:endParaRPr lang="ru-RU" sz="16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F709025-C16E-D0DC-C79A-051E7B761603}"/>
              </a:ext>
            </a:extLst>
          </p:cNvPr>
          <p:cNvSpPr txBox="1"/>
          <p:nvPr/>
        </p:nvSpPr>
        <p:spPr>
          <a:xfrm>
            <a:off x="7302226" y="4894225"/>
            <a:ext cx="309756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С</a:t>
            </a:r>
            <a:r>
              <a:rPr lang="ru-RU" sz="2000" b="1" i="0" dirty="0">
                <a:solidFill>
                  <a:srgbClr val="92D050"/>
                </a:solidFill>
                <a:effectLst/>
                <a:latin typeface="Century Gothic" panose="020B0502020202020204" pitchFamily="34" charset="0"/>
              </a:rPr>
              <a:t>остав исполнителей</a:t>
            </a:r>
            <a:r>
              <a:rPr lang="ru-RU" sz="2000" b="1" dirty="0">
                <a:solidFill>
                  <a:srgbClr val="92D050"/>
                </a:solidFill>
                <a:latin typeface="Century Gothic" panose="020B0502020202020204" pitchFamily="34" charset="0"/>
              </a:rPr>
              <a:t/>
            </a:r>
            <a:br>
              <a:rPr lang="ru-RU" sz="2000" b="1" dirty="0">
                <a:solidFill>
                  <a:srgbClr val="92D050"/>
                </a:solidFill>
                <a:latin typeface="Century Gothic" panose="020B0502020202020204" pitchFamily="34" charset="0"/>
              </a:rPr>
            </a:br>
            <a:r>
              <a:rPr lang="ru-RU" sz="1600" b="1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детский, молодёжный, взрослый, мужской, женский, смешанный</a:t>
            </a:r>
            <a:endParaRPr lang="ru-RU" sz="16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="" xmlns:a16="http://schemas.microsoft.com/office/drawing/2014/main" id="{2FF9D53F-3923-CE15-EFA5-48485FDF9CE4}"/>
              </a:ext>
            </a:extLst>
          </p:cNvPr>
          <p:cNvCxnSpPr>
            <a:cxnSpLocks/>
          </p:cNvCxnSpPr>
          <p:nvPr/>
        </p:nvCxnSpPr>
        <p:spPr>
          <a:xfrm flipH="1">
            <a:off x="5114374" y="4447595"/>
            <a:ext cx="496991" cy="321680"/>
          </a:xfrm>
          <a:prstGeom prst="straightConnector1">
            <a:avLst/>
          </a:prstGeom>
          <a:solidFill>
            <a:srgbClr val="92D050"/>
          </a:solidFill>
          <a:ln w="25400">
            <a:solidFill>
              <a:schemeClr val="bg1"/>
            </a:solidFill>
            <a:round/>
            <a:tailEnd type="arrow" w="med" len="sm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="" xmlns:a16="http://schemas.microsoft.com/office/drawing/2014/main" id="{B7642C67-E319-B20F-709E-FD35767390A3}"/>
              </a:ext>
            </a:extLst>
          </p:cNvPr>
          <p:cNvCxnSpPr>
            <a:cxnSpLocks/>
          </p:cNvCxnSpPr>
          <p:nvPr/>
        </p:nvCxnSpPr>
        <p:spPr>
          <a:xfrm>
            <a:off x="7302226" y="4447595"/>
            <a:ext cx="544956" cy="321680"/>
          </a:xfrm>
          <a:prstGeom prst="straightConnector1">
            <a:avLst/>
          </a:prstGeom>
          <a:solidFill>
            <a:srgbClr val="92D050"/>
          </a:solidFill>
          <a:ln w="25400">
            <a:solidFill>
              <a:schemeClr val="bg1"/>
            </a:solidFill>
            <a:round/>
            <a:tailEnd type="arrow" w="med" len="sm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Номер слайда 28">
            <a:extLst>
              <a:ext uri="{FF2B5EF4-FFF2-40B4-BE49-F238E27FC236}">
                <a16:creationId xmlns="" xmlns:a16="http://schemas.microsoft.com/office/drawing/2014/main" id="{189F6425-086B-9D12-C3F2-038EB9A83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02FAD-0DDD-480B-8D46-C53EB284DDEB}" type="slidenum">
              <a:rPr lang="ru-RU" smtClean="0">
                <a:solidFill>
                  <a:schemeClr val="bg1"/>
                </a:solidFill>
              </a:rPr>
              <a:pPr/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6113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02FAD-0DDD-480B-8D46-C53EB284DDEB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18B8D4A-66FB-5FA2-6266-4F8CD803A6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4" y="-72428"/>
            <a:ext cx="12315980" cy="69304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00" y="146649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КАК НЕПРАВИЛЬНО НАЗЫВАТЬ КЛУБНОЕ ФОРМИРОВАНИЕ</a:t>
            </a:r>
          </a:p>
        </p:txBody>
      </p:sp>
      <p:pic>
        <p:nvPicPr>
          <p:cNvPr id="1028" name="Picture 4" descr="C:\Users\Культура_ОВ\AppData\Local\Temp\MicrosoftEdgeDownloads\b441e5a1-601c-44a5-87d6-d9a7f4b36c76\Снимок экрана_13-12-2024_155228_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3737" y="846184"/>
            <a:ext cx="7362825" cy="5838825"/>
          </a:xfrm>
          <a:prstGeom prst="rect">
            <a:avLst/>
          </a:prstGeom>
          <a:noFill/>
          <a:ln cmpd="sng">
            <a:solidFill>
              <a:srgbClr val="FFFF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6859579-DEA0-7BC5-898E-C1105DEA0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82ECC73-7223-4C0B-3360-F8F8A7AC9B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4" y="-72428"/>
            <a:ext cx="12315980" cy="6930428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C7D7BD9F-147D-DAE9-9C27-7BF64F8D4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117" y="264680"/>
            <a:ext cx="11754035" cy="1284754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kumimoji="0" lang="ru-RU" altLang="ru-RU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9E57DAF-7A80-B728-A359-D762D6FFF9D9}"/>
              </a:ext>
            </a:extLst>
          </p:cNvPr>
          <p:cNvSpPr txBox="1"/>
          <p:nvPr/>
        </p:nvSpPr>
        <p:spPr>
          <a:xfrm>
            <a:off x="9759518" y="1204564"/>
            <a:ext cx="228205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Талдомский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информационно-методический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центр культуры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03ECFBD6-0EC7-AA55-2AA0-27EE4C20A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57701B0-3992-41ED-E542-537A2E872D86}"/>
              </a:ext>
            </a:extLst>
          </p:cNvPr>
          <p:cNvSpPr txBox="1"/>
          <p:nvPr/>
        </p:nvSpPr>
        <p:spPr>
          <a:xfrm>
            <a:off x="552232" y="228600"/>
            <a:ext cx="106674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32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ПРАВОВЫЕ АКТЫ, РЕГЛАМЕНТИРУЮЩИЕ ДЕЯТЕЛЬНОСТЬ КЛУБНОГО ФОРМИРОВАНИЯ</a:t>
            </a:r>
            <a:endParaRPr lang="ru-RU" sz="32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F298B86-2CCD-4EF7-0A74-CB4C9A493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02FAD-0DDD-480B-8D46-C53EB284DDEB}" type="slidenum">
              <a:rPr lang="ru-RU" smtClean="0">
                <a:solidFill>
                  <a:schemeClr val="bg1"/>
                </a:solidFill>
              </a:rPr>
              <a:pPr/>
              <a:t>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9ADFE60-86FE-4C39-F904-00E716285B3C}"/>
              </a:ext>
            </a:extLst>
          </p:cNvPr>
          <p:cNvSpPr txBox="1"/>
          <p:nvPr/>
        </p:nvSpPr>
        <p:spPr>
          <a:xfrm>
            <a:off x="749420" y="1784659"/>
            <a:ext cx="10948387" cy="4525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Действующее законодательство РФ, М.О., Талдомского </a:t>
            </a:r>
            <a:r>
              <a:rPr lang="ru-RU" b="1" dirty="0" err="1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г.о</a:t>
            </a:r>
            <a:r>
              <a:rPr lang="ru-RU" b="1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в т.ч.</a:t>
            </a:r>
            <a:endParaRPr lang="ru-RU" b="1" dirty="0">
              <a:solidFill>
                <a:srgbClr val="92D05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1000"/>
              </a:spcAft>
            </a:pPr>
            <a:r>
              <a:rPr lang="ru-RU" sz="1400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решение Коллегии Министерства культуры Российской Федерации </a:t>
            </a:r>
            <a:r>
              <a:rPr lang="ru-RU" sz="1400" b="1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от 29.05.2002 № 10</a:t>
            </a:r>
            <a: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ru-RU" sz="1400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«О некоторых мерах по стимулированию деятельности муниципальных учреждений культуры»;</a:t>
            </a:r>
          </a:p>
          <a:p>
            <a:pPr marL="457200" algn="just">
              <a:spcAft>
                <a:spcPts val="1000"/>
              </a:spcAft>
            </a:pPr>
            <a:r>
              <a:rPr lang="ru-RU" sz="1400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приказ Министерства культуры и массовых коммуникаций Российской Федерации</a:t>
            </a:r>
            <a:r>
              <a:rPr lang="ru-RU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от 25.05.2006  № 229 </a:t>
            </a:r>
            <a:r>
              <a:rPr lang="ru-RU" sz="1400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«Об утверждении Методических указаний по реализации вопросов местного значения в сфере культуры городских и сельских поселений, муниципальных районов и Методических рекомендаций по созданию условий для развития местного традиционного народного художественного творчества»;</a:t>
            </a:r>
            <a:endParaRPr lang="ru-RU" sz="1400" i="1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457200" algn="just">
              <a:spcAft>
                <a:spcPts val="1000"/>
              </a:spcAft>
            </a:pPr>
            <a:r>
              <a:rPr lang="ru-RU" sz="1400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распоряжение Министерства культуры и туризма Московской области </a:t>
            </a:r>
            <a:r>
              <a:rPr lang="ru-RU" sz="1400" b="1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от 22.08.2022 № 17-РВ-96 </a:t>
            </a:r>
            <a:r>
              <a:rPr lang="ru-RU" sz="1400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«Об утверждении методических рекомендаций по организации деятельности клубных формирований муниципальных культурно-досуговых учреждений Московской области» и разъяснения Министерства культуры о применении методических рекомендаций по организации деятельности клубных формирований муниципальных культурно-досуговых учреждений Московской области»;</a:t>
            </a:r>
          </a:p>
          <a:p>
            <a:pPr marL="457200" algn="just">
              <a:spcAft>
                <a:spcPts val="1000"/>
              </a:spcAft>
            </a:pPr>
            <a:r>
              <a:rPr lang="ru-RU" sz="1400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постановление главы Талдомского городского округа </a:t>
            </a:r>
            <a:r>
              <a:rPr lang="ru-RU" sz="1400" b="1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от 01.09.2022 № </a:t>
            </a:r>
            <a:r>
              <a:rPr lang="ru-RU" sz="1400" b="1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1362</a:t>
            </a:r>
            <a:r>
              <a:rPr lang="ru-RU" sz="1400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«Об утверждении Положения «О клубном формировании культурно-досугового учреждения Талдомского городского округа».</a:t>
            </a:r>
            <a:endParaRPr lang="ru-RU" sz="1400" i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Локальные нормативные акты учреждения</a:t>
            </a:r>
            <a:endParaRPr lang="ru-RU" b="1" dirty="0">
              <a:solidFill>
                <a:srgbClr val="92D05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устав учреждения, договор с руководителем, положение о кл.ф. и программа деятельности кл.ф.</a:t>
            </a:r>
          </a:p>
        </p:txBody>
      </p:sp>
      <p:pic>
        <p:nvPicPr>
          <p:cNvPr id="12" name="Рисунок 11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13AA0811-FB79-EE8D-51F7-8270BFC458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2631" y="2255042"/>
            <a:ext cx="393577" cy="393577"/>
          </a:xfrm>
          <a:prstGeom prst="rect">
            <a:avLst/>
          </a:prstGeom>
        </p:spPr>
      </p:pic>
      <p:pic>
        <p:nvPicPr>
          <p:cNvPr id="13" name="Рисунок 12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AB593632-BDA4-E268-3410-3E56DF8EB2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2631" y="2805327"/>
            <a:ext cx="393577" cy="393577"/>
          </a:xfrm>
          <a:prstGeom prst="rect">
            <a:avLst/>
          </a:prstGeom>
        </p:spPr>
      </p:pic>
      <p:pic>
        <p:nvPicPr>
          <p:cNvPr id="14" name="Рисунок 13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E3CA368E-009D-85F0-5B90-1C7B4C14BD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2232" y="3763312"/>
            <a:ext cx="393577" cy="393577"/>
          </a:xfrm>
          <a:prstGeom prst="rect">
            <a:avLst/>
          </a:prstGeom>
        </p:spPr>
      </p:pic>
      <p:pic>
        <p:nvPicPr>
          <p:cNvPr id="16" name="Рисунок 15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B9048550-945A-EE84-42D7-CC4070C7F0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2231" y="4969991"/>
            <a:ext cx="393577" cy="393577"/>
          </a:xfrm>
          <a:prstGeom prst="rect">
            <a:avLst/>
          </a:prstGeom>
        </p:spPr>
      </p:pic>
      <p:pic>
        <p:nvPicPr>
          <p:cNvPr id="18" name="Рисунок 17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BC7E30BE-CA79-E977-A67F-42E3C7FA4B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2231" y="5989407"/>
            <a:ext cx="393577" cy="3935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9400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4E19F0A-EF14-2F38-4BFF-14BB6BAE4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0AB8FEA-2096-7900-E653-A8898009B8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4" y="-72428"/>
            <a:ext cx="12315980" cy="6930428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2E6D6EE8-5C44-BFDF-5EEA-B48EBA82B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117" y="264680"/>
            <a:ext cx="11754035" cy="1284754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kumimoji="0" lang="ru-RU" altLang="ru-RU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C4B2B35-D299-1638-D8AE-F28FEE502BF2}"/>
              </a:ext>
            </a:extLst>
          </p:cNvPr>
          <p:cNvSpPr txBox="1"/>
          <p:nvPr/>
        </p:nvSpPr>
        <p:spPr>
          <a:xfrm>
            <a:off x="9759518" y="1204564"/>
            <a:ext cx="228205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Талдомский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информационно-методический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центр культуры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340B5E38-574F-B005-A830-088D29240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54A1915-F68D-E5B6-2AAF-BF0F3A64101C}"/>
              </a:ext>
            </a:extLst>
          </p:cNvPr>
          <p:cNvSpPr txBox="1"/>
          <p:nvPr/>
        </p:nvSpPr>
        <p:spPr>
          <a:xfrm>
            <a:off x="552232" y="228600"/>
            <a:ext cx="10667401" cy="736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НПА ТАЛДОМСКОГО Г.О.</a:t>
            </a: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8889042-8D24-C06C-0DEE-BE0C55C63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02FAD-0DDD-480B-8D46-C53EB284DDEB}" type="slidenum">
              <a:rPr lang="ru-RU" smtClean="0">
                <a:solidFill>
                  <a:schemeClr val="bg1"/>
                </a:solidFill>
              </a:rPr>
              <a:pPr/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15E024E-AD4C-731C-86F4-52332DF9CCAF}"/>
              </a:ext>
            </a:extLst>
          </p:cNvPr>
          <p:cNvSpPr txBox="1"/>
          <p:nvPr/>
        </p:nvSpPr>
        <p:spPr>
          <a:xfrm>
            <a:off x="552232" y="1585514"/>
            <a:ext cx="3013490" cy="430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000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остановление главы Талдомского городского округа от 01.09.2022 № 1362 «Об утверждении Положения «О клубном формировании культурно-досугового учреждения Талдомского городского округа»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741F671-4951-5F24-0761-112E21E624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544" y="974785"/>
            <a:ext cx="3846954" cy="5624172"/>
          </a:xfrm>
          <a:prstGeom prst="rect">
            <a:avLst/>
          </a:prstGeom>
        </p:spPr>
      </p:pic>
      <p:grpSp>
        <p:nvGrpSpPr>
          <p:cNvPr id="12" name="Group 1">
            <a:extLst>
              <a:ext uri="{FF2B5EF4-FFF2-40B4-BE49-F238E27FC236}">
                <a16:creationId xmlns="" xmlns:a16="http://schemas.microsoft.com/office/drawing/2014/main" id="{DEAF8884-3266-CACB-DA0B-B86F50920339}"/>
              </a:ext>
            </a:extLst>
          </p:cNvPr>
          <p:cNvGrpSpPr/>
          <p:nvPr/>
        </p:nvGrpSpPr>
        <p:grpSpPr>
          <a:xfrm rot="10800000">
            <a:off x="4142748" y="3011523"/>
            <a:ext cx="1171876" cy="1192194"/>
            <a:chOff x="-646196" y="2122319"/>
            <a:chExt cx="381000" cy="381000"/>
          </a:xfrm>
          <a:solidFill>
            <a:srgbClr val="92D050"/>
          </a:solidFill>
        </p:grpSpPr>
        <p:sp>
          <p:nvSpPr>
            <p:cNvPr id="13" name="Овал 12">
              <a:extLst>
                <a:ext uri="{FF2B5EF4-FFF2-40B4-BE49-F238E27FC236}">
                  <a16:creationId xmlns="" xmlns:a16="http://schemas.microsoft.com/office/drawing/2014/main" id="{7E4A2F09-9446-A465-A0E2-42382225C000}"/>
                </a:ext>
              </a:extLst>
            </p:cNvPr>
            <p:cNvSpPr/>
            <p:nvPr/>
          </p:nvSpPr>
          <p:spPr>
            <a:xfrm>
              <a:off x="-646196" y="2122319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>
                <a:latin typeface="+mj-lt"/>
              </a:endParaRPr>
            </a:p>
          </p:txBody>
        </p:sp>
        <p:cxnSp>
          <p:nvCxnSpPr>
            <p:cNvPr id="14" name="Прямая со стрелкой 13">
              <a:extLst>
                <a:ext uri="{FF2B5EF4-FFF2-40B4-BE49-F238E27FC236}">
                  <a16:creationId xmlns="" xmlns:a16="http://schemas.microsoft.com/office/drawing/2014/main" id="{C3507EB4-0B3B-FFEC-30FB-97556F9F09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39843" y="2318265"/>
              <a:ext cx="168627" cy="0"/>
            </a:xfrm>
            <a:prstGeom prst="straightConnector1">
              <a:avLst/>
            </a:prstGeom>
            <a:grpFill/>
            <a:ln w="25400">
              <a:solidFill>
                <a:schemeClr val="bg1"/>
              </a:solidFill>
              <a:round/>
              <a:tailEnd type="arrow" w="med" len="sm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317046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447BBD4-6F37-9A85-4695-F1E702025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3C2AA7E-92A0-A7B3-2AC4-139A59AAE3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4" y="-72428"/>
            <a:ext cx="12315980" cy="6930428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206CD54D-864A-6F19-55B0-D1397CC74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117" y="264680"/>
            <a:ext cx="11754035" cy="1284754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kumimoji="0" lang="ru-RU" altLang="ru-RU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DF2948A-C4FA-9A0D-535D-930B251944F0}"/>
              </a:ext>
            </a:extLst>
          </p:cNvPr>
          <p:cNvSpPr txBox="1"/>
          <p:nvPr/>
        </p:nvSpPr>
        <p:spPr>
          <a:xfrm>
            <a:off x="9759518" y="1204564"/>
            <a:ext cx="228205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Талдомский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информационно-методический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центр культуры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F9093132-07CB-F218-F6AB-771982D22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553FAB1-E73E-4DD0-189E-706F27CDAFEC}"/>
              </a:ext>
            </a:extLst>
          </p:cNvPr>
          <p:cNvSpPr txBox="1"/>
          <p:nvPr/>
        </p:nvSpPr>
        <p:spPr>
          <a:xfrm>
            <a:off x="552232" y="290746"/>
            <a:ext cx="10667401" cy="1088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4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ДЕЯТЕЛЬНОСТИ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4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КЛУБНЫХ ФОРИРОВАНИЙ</a:t>
            </a:r>
            <a:endParaRPr lang="ru-RU" sz="4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C1C405D-24F0-CCFA-E4A1-E9A519D43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02FAD-0DDD-480B-8D46-C53EB284DDEB}" type="slidenum">
              <a:rPr lang="ru-RU" smtClean="0">
                <a:solidFill>
                  <a:schemeClr val="bg1"/>
                </a:solidFill>
              </a:rPr>
              <a:pPr/>
              <a:t>9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3CCCC15-940E-7633-789A-CB0F169793AE}"/>
              </a:ext>
            </a:extLst>
          </p:cNvPr>
          <p:cNvSpPr txBox="1"/>
          <p:nvPr/>
        </p:nvSpPr>
        <p:spPr>
          <a:xfrm>
            <a:off x="616116" y="1653763"/>
            <a:ext cx="90644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КЛУБНОЕ ФОРМИРОВАНИЕ СОЗДАЕТСЯ, РЕОРГАНИЗУЕТСЯ И ЛИКВИДИРУЕТСЯ ПО РЕШЕНИЮ ДИРЕКТОРА КДУ.</a:t>
            </a:r>
            <a:endParaRPr lang="ru-RU" sz="2000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23BBB08-9E16-BE5D-2E2A-BE50B80543D9}"/>
              </a:ext>
            </a:extLst>
          </p:cNvPr>
          <p:cNvSpPr txBox="1"/>
          <p:nvPr/>
        </p:nvSpPr>
        <p:spPr>
          <a:xfrm>
            <a:off x="942685" y="2938254"/>
            <a:ext cx="4028792" cy="2862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кл. ф. зависит:</a:t>
            </a:r>
            <a:endParaRPr lang="ru-RU" dirty="0">
              <a:solidFill>
                <a:srgbClr val="92D05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материальной базы учреждения;</a:t>
            </a:r>
          </a:p>
          <a:p>
            <a:pPr>
              <a:spcAft>
                <a:spcPts val="1000"/>
              </a:spcAft>
            </a:pPr>
            <a:r>
              <a:rPr lang="ru-RU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задания, размера финансирования;</a:t>
            </a:r>
            <a:endParaRPr lang="ru-RU" i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количества посетителей ДК;</a:t>
            </a:r>
          </a:p>
          <a:p>
            <a:pPr>
              <a:spcAft>
                <a:spcPts val="1000"/>
              </a:spcAft>
            </a:pPr>
            <a:r>
              <a:rPr lang="ru-RU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количества жителей населенного пункта;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C4FCFC0-3090-186B-6ECE-5033EFB4836D}"/>
              </a:ext>
            </a:extLst>
          </p:cNvPr>
          <p:cNvSpPr txBox="1"/>
          <p:nvPr/>
        </p:nvSpPr>
        <p:spPr>
          <a:xfrm>
            <a:off x="5885932" y="2883744"/>
            <a:ext cx="4996333" cy="3932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solidFill>
                  <a:srgbClr val="92D05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Кл.ф. может действовать:</a:t>
            </a:r>
            <a:endParaRPr lang="ru-RU" dirty="0">
              <a:solidFill>
                <a:srgbClr val="92D05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счет бюджетного финансирования;</a:t>
            </a:r>
          </a:p>
          <a:p>
            <a:pPr>
              <a:spcAft>
                <a:spcPts val="1000"/>
              </a:spcAft>
            </a:pPr>
            <a:r>
              <a:rPr lang="ru-RU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внебюджетного финансирования (спонсорские средства);</a:t>
            </a:r>
          </a:p>
          <a:p>
            <a:pPr>
              <a:spcAft>
                <a:spcPts val="1000"/>
              </a:spcAft>
            </a:pPr>
            <a:r>
              <a:rPr lang="ru-RU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принципу полной самоокупаемости (за счет средств от членских взносов, собственной   платной деятельности кл.ф.: сборы за проведение концертов, спектаклей, выставок);</a:t>
            </a:r>
          </a:p>
          <a:p>
            <a:pPr>
              <a:spcAft>
                <a:spcPts val="1000"/>
              </a:spcAft>
            </a:pPr>
            <a:r>
              <a:rPr lang="ru-RU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частичной самоокупаемости;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0" name="Рисунок 19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5AE66467-CC4A-3FCC-D76E-E0B4C489A7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1150" y="3460811"/>
            <a:ext cx="393577" cy="393577"/>
          </a:xfrm>
          <a:prstGeom prst="rect">
            <a:avLst/>
          </a:prstGeom>
        </p:spPr>
      </p:pic>
      <p:pic>
        <p:nvPicPr>
          <p:cNvPr id="21" name="Рисунок 20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60D61D1E-29CB-3C9F-46BE-14DA8DB4DD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1150" y="4097556"/>
            <a:ext cx="393577" cy="393577"/>
          </a:xfrm>
          <a:prstGeom prst="rect">
            <a:avLst/>
          </a:prstGeom>
        </p:spPr>
      </p:pic>
      <p:pic>
        <p:nvPicPr>
          <p:cNvPr id="22" name="Рисунок 21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036C3782-8DEA-2B77-03D3-E8260653E0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1150" y="4756761"/>
            <a:ext cx="393577" cy="393577"/>
          </a:xfrm>
          <a:prstGeom prst="rect">
            <a:avLst/>
          </a:prstGeom>
        </p:spPr>
      </p:pic>
      <p:pic>
        <p:nvPicPr>
          <p:cNvPr id="23" name="Рисунок 22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6401DF54-CC0E-AD93-990B-8C2CDB7847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8124" y="5204237"/>
            <a:ext cx="393577" cy="393577"/>
          </a:xfrm>
          <a:prstGeom prst="rect">
            <a:avLst/>
          </a:prstGeom>
        </p:spPr>
      </p:pic>
      <p:pic>
        <p:nvPicPr>
          <p:cNvPr id="24" name="Рисунок 23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381A5790-203F-F89D-3C79-CA574D258E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4397" y="3460810"/>
            <a:ext cx="393577" cy="393577"/>
          </a:xfrm>
          <a:prstGeom prst="rect">
            <a:avLst/>
          </a:prstGeom>
        </p:spPr>
      </p:pic>
      <p:pic>
        <p:nvPicPr>
          <p:cNvPr id="25" name="Рисунок 24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D081514A-DF80-24F3-2A8F-D8E7A3EF12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4396" y="3895149"/>
            <a:ext cx="393577" cy="393577"/>
          </a:xfrm>
          <a:prstGeom prst="rect">
            <a:avLst/>
          </a:prstGeom>
        </p:spPr>
      </p:pic>
      <p:pic>
        <p:nvPicPr>
          <p:cNvPr id="26" name="Рисунок 25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97F13451-9354-15DA-375A-154DC3D691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3389" y="4575214"/>
            <a:ext cx="393577" cy="393577"/>
          </a:xfrm>
          <a:prstGeom prst="rect">
            <a:avLst/>
          </a:prstGeom>
        </p:spPr>
      </p:pic>
      <p:pic>
        <p:nvPicPr>
          <p:cNvPr id="27" name="Рисунок 26" descr="флажок установлен со сплошной заливкой">
            <a:extLst>
              <a:ext uri="{FF2B5EF4-FFF2-40B4-BE49-F238E27FC236}">
                <a16:creationId xmlns="" xmlns:a16="http://schemas.microsoft.com/office/drawing/2014/main" id="{5C4D919F-A7FC-A389-29DD-FB26A69117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3389" y="6065088"/>
            <a:ext cx="393577" cy="3935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92256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1384</Words>
  <Application>Microsoft Office PowerPoint</Application>
  <PresentationFormat>Произвольный</PresentationFormat>
  <Paragraphs>260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ДЕЯТЕЛЬНОСТЬ КЛУБНЫХ ФОРМИРОВАНИЙ КДУ: ОСНОВНЫЕ АСПЕКТЫ. ВЕДЕНИЕ ДОКУМЕНТАЦИИ. </vt:lpstr>
      <vt:lpstr>КЛУБНЫЕ ФОРМИРОВАНИЯ В УЧРЕЖДЕНИЯХ КУЛЬТУРЫ</vt:lpstr>
      <vt:lpstr>ВИДЫ КЛУБНЫХ ФОРМИРОВАНИЙ </vt:lpstr>
      <vt:lpstr> </vt:lpstr>
      <vt:lpstr> </vt:lpstr>
      <vt:lpstr>Слайд 6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КЛУБНЫХ ФОРМИРОВАНИЙ КДУ: ОСНОВНЫЕ АСПЕКТЫ. ВЕДЕНИЕ ДОКУМЕНТАЦИИ. </dc:title>
  <dc:creator>Владелец</dc:creator>
  <cp:lastModifiedBy>Культура_ОВ</cp:lastModifiedBy>
  <cp:revision>25</cp:revision>
  <dcterms:created xsi:type="dcterms:W3CDTF">2024-12-11T09:45:09Z</dcterms:created>
  <dcterms:modified xsi:type="dcterms:W3CDTF">2025-03-14T13:42:50Z</dcterms:modified>
</cp:coreProperties>
</file>